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1"/>
  </p:sldMasterIdLst>
  <p:notesMasterIdLst>
    <p:notesMasterId r:id="rId38"/>
  </p:notesMasterIdLst>
  <p:sldIdLst>
    <p:sldId id="256" r:id="rId2"/>
    <p:sldId id="285" r:id="rId3"/>
    <p:sldId id="258" r:id="rId4"/>
    <p:sldId id="277" r:id="rId5"/>
    <p:sldId id="279" r:id="rId6"/>
    <p:sldId id="286" r:id="rId7"/>
    <p:sldId id="289" r:id="rId8"/>
    <p:sldId id="287" r:id="rId9"/>
    <p:sldId id="260" r:id="rId10"/>
    <p:sldId id="262" r:id="rId11"/>
    <p:sldId id="274" r:id="rId12"/>
    <p:sldId id="263" r:id="rId13"/>
    <p:sldId id="264" r:id="rId14"/>
    <p:sldId id="283" r:id="rId15"/>
    <p:sldId id="265" r:id="rId16"/>
    <p:sldId id="266" r:id="rId17"/>
    <p:sldId id="267" r:id="rId18"/>
    <p:sldId id="269" r:id="rId19"/>
    <p:sldId id="270" r:id="rId20"/>
    <p:sldId id="271" r:id="rId21"/>
    <p:sldId id="284" r:id="rId22"/>
    <p:sldId id="268" r:id="rId23"/>
    <p:sldId id="288" r:id="rId24"/>
    <p:sldId id="272" r:id="rId25"/>
    <p:sldId id="273" r:id="rId26"/>
    <p:sldId id="290" r:id="rId27"/>
    <p:sldId id="275" r:id="rId28"/>
    <p:sldId id="291" r:id="rId29"/>
    <p:sldId id="292" r:id="rId30"/>
    <p:sldId id="293" r:id="rId31"/>
    <p:sldId id="294" r:id="rId32"/>
    <p:sldId id="295" r:id="rId33"/>
    <p:sldId id="259" r:id="rId34"/>
    <p:sldId id="280" r:id="rId35"/>
    <p:sldId id="281" r:id="rId36"/>
    <p:sldId id="282" r:id="rId37"/>
  </p:sldIdLst>
  <p:sldSz cx="9144000" cy="6858000" type="screen4x3"/>
  <p:notesSz cx="6858000" cy="9144000"/>
  <p:embeddedFontLst>
    <p:embeddedFont>
      <p:font typeface="Century Gothic" panose="020B0502020202020204" pitchFamily="34" charset="0"/>
      <p:regular r:id="rId39"/>
      <p:bold r:id="rId40"/>
      <p:italic r:id="rId41"/>
      <p:boldItalic r:id="rId42"/>
    </p:embeddedFont>
    <p:embeddedFont>
      <p:font typeface="Sarasa Fixed SC" panose="02000509000000000000" pitchFamily="49" charset="-122"/>
      <p:regular r:id="rId43"/>
      <p:bold r:id="rId44"/>
      <p:italic r:id="rId45"/>
      <p:boldItalic r:id="rId46"/>
    </p:embeddedFont>
    <p:embeddedFont>
      <p:font typeface="Wingdings 3" panose="05040102010807070707" pitchFamily="18" charset="2"/>
      <p:regular r:id="rId47"/>
    </p:embeddedFont>
    <p:embeddedFont>
      <p:font typeface="等线" panose="02010600030101010101" pitchFamily="2" charset="-122"/>
      <p:regular r:id="rId48"/>
      <p:bold r:id="rId49"/>
    </p:embeddedFont>
    <p:embeddedFont>
      <p:font typeface="微软雅黑" panose="020B0503020204020204" pitchFamily="34" charset="-122"/>
      <p:regular r:id="rId50"/>
      <p:bold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意义现状" id="{9D499959-EAA7-4C5C-AA93-5E7DED6377C3}">
          <p14:sldIdLst>
            <p14:sldId id="256"/>
            <p14:sldId id="285"/>
            <p14:sldId id="258"/>
            <p14:sldId id="277"/>
            <p14:sldId id="279"/>
            <p14:sldId id="286"/>
            <p14:sldId id="289"/>
          </p14:sldIdLst>
        </p14:section>
        <p14:section name="main" id="{8CEF3226-68DE-4B05-B89D-9A9E315EED7E}">
          <p14:sldIdLst>
            <p14:sldId id="287"/>
            <p14:sldId id="260"/>
            <p14:sldId id="262"/>
            <p14:sldId id="274"/>
            <p14:sldId id="263"/>
            <p14:sldId id="264"/>
            <p14:sldId id="283"/>
            <p14:sldId id="265"/>
            <p14:sldId id="266"/>
            <p14:sldId id="267"/>
            <p14:sldId id="269"/>
            <p14:sldId id="270"/>
            <p14:sldId id="271"/>
            <p14:sldId id="284"/>
            <p14:sldId id="268"/>
          </p14:sldIdLst>
        </p14:section>
        <p14:section name="demo" id="{C13552DC-006C-4228-B273-6A725420516A}">
          <p14:sldIdLst>
            <p14:sldId id="288"/>
            <p14:sldId id="272"/>
            <p14:sldId id="273"/>
            <p14:sldId id="290"/>
            <p14:sldId id="275"/>
          </p14:sldIdLst>
        </p14:section>
        <p14:section name="附录" id="{1FA93A2D-43F3-4DBB-8130-D682BD9E967D}">
          <p14:sldIdLst>
            <p14:sldId id="291"/>
            <p14:sldId id="292"/>
            <p14:sldId id="293"/>
            <p14:sldId id="294"/>
            <p14:sldId id="295"/>
          </p14:sldIdLst>
        </p14:section>
        <p14:section name="时间关系弃用" id="{95DA3ACF-EF97-463B-AAFD-08A28642DD25}">
          <p14:sldIdLst>
            <p14:sldId id="25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81243" autoAdjust="0"/>
  </p:normalViewPr>
  <p:slideViewPr>
    <p:cSldViewPr snapToGrid="0">
      <p:cViewPr varScale="1">
        <p:scale>
          <a:sx n="81" d="100"/>
          <a:sy n="81" d="100"/>
        </p:scale>
        <p:origin x="704" y="5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各位评审专家大家好，我是林庆毫，我的研究方向是视频编解码，软件算法和硬件实现都有涉及。导师是林敏教授，今天具体的报告主题是</a:t>
            </a:r>
            <a:r>
              <a:rPr lang="en-US" altLang="zh-CN"/>
              <a:t>H.265</a:t>
            </a:r>
            <a:r>
              <a:rPr lang="zh-CN" altLang="en-US"/>
              <a:t>无损帧内编码算法优化及硬件实现。</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首先简单介绍一下研究背景和意义。</a:t>
            </a:r>
          </a:p>
          <a:p>
            <a:endParaRPr lang="en-US" altLang="zh-CN"/>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p>
          <a:p>
            <a:r>
              <a:rPr lang="zh-CN" altLang="en-US"/>
              <a:t>第二个关键词，无损，针对无损进行研究有</a:t>
            </a:r>
            <a:r>
              <a:rPr lang="en-US" altLang="zh-CN"/>
              <a:t>2</a:t>
            </a:r>
            <a:r>
              <a:rPr lang="zh-CN" altLang="en-US"/>
              <a:t>个原因。一是图像传感器的分辨率一直在提升，这就需要视频编码算法给出更优秀的编码效率；同时存储器的价格在下降，这让很多领域也开始使用无损编码了。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en-US" altLang="zh-CN"/>
          </a:p>
          <a:p>
            <a:endParaRPr lang="zh-CN" altLang="en-US"/>
          </a:p>
          <a:p>
            <a:r>
              <a:rPr lang="zh-CN" altLang="en-US" sz="1200"/>
              <a:t>最后一个关键词，我们仅对帧内编码进行优化。一是我们进行的项目有一个低功耗的需求，如果用上帧间编码，产生的功耗需求是我们整个系统无法接受的。二是帧内编码会对关键帧产生比较大的影响，如果帧内编码优化好了，也会对整个视频序列产生比较大的优化。</a:t>
            </a:r>
            <a:endParaRPr lang="en-US" altLang="zh-CN" sz="1200"/>
          </a:p>
          <a:p>
            <a:endParaRPr lang="en-US" altLang="zh-CN" sz="1200"/>
          </a:p>
          <a:p>
            <a:r>
              <a:rPr lang="zh-CN" altLang="en-US"/>
              <a:t>好的</a:t>
            </a:r>
            <a:r>
              <a:rPr lang="en-US" altLang="zh-CN"/>
              <a:t>,</a:t>
            </a:r>
            <a:r>
              <a:rPr lang="zh-CN" altLang="en-US"/>
              <a:t>接下来简单介绍一下国内外研究现状</a:t>
            </a:r>
          </a:p>
          <a:p>
            <a:endParaRPr lang="en-US" altLang="zh-CN" sz="1200"/>
          </a:p>
          <a:p>
            <a:r>
              <a:rPr lang="zh-CN" altLang="en-US"/>
              <a:t>时间有限，就用一张简单介绍一下。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这也从侧面反映了这个研究方向是有一定热度的。</a:t>
            </a:r>
          </a:p>
          <a:p>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接下来介绍课题进行的主要工作。</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zh-CN" altLang="en-US"/>
              <a:t>我在课题中完成的工作主要分为两大部分，</a:t>
            </a:r>
            <a:r>
              <a:rPr lang="en-US" altLang="zh-CN"/>
              <a:t>1</a:t>
            </a:r>
            <a:r>
              <a:rPr lang="zh-CN" altLang="en-US"/>
              <a:t>是软件算法的创新，</a:t>
            </a:r>
            <a:r>
              <a:rPr lang="en-US" altLang="zh-CN"/>
              <a:t>2</a:t>
            </a:r>
            <a:r>
              <a:rPr lang="zh-CN" altLang="en-US"/>
              <a:t>是硬件实现。软件算法创新方面课题提出了</a:t>
            </a:r>
            <a:r>
              <a:rPr lang="en-US" altLang="zh-CN"/>
              <a:t>4</a:t>
            </a:r>
            <a:r>
              <a:rPr lang="zh-CN" altLang="en-US"/>
              <a:t>个优化算法，分别是：</a:t>
            </a:r>
            <a:r>
              <a:rPr lang="en-US" altLang="zh-CN"/>
              <a:t>L</a:t>
            </a:r>
            <a:r>
              <a:rPr lang="zh-CN" altLang="en-US"/>
              <a:t>形迭代预测算法，可以通过迭代预测提高预测准确度</a:t>
            </a:r>
            <a:r>
              <a:rPr lang="en-US" altLang="zh-CN"/>
              <a:t>;L</a:t>
            </a:r>
            <a:r>
              <a:rPr lang="zh-CN" altLang="en-US"/>
              <a:t>形编码块划分算法，使分块模式更加灵活</a:t>
            </a:r>
            <a:r>
              <a:rPr lang="en-US" altLang="zh-CN"/>
              <a:t>;</a:t>
            </a:r>
            <a:r>
              <a:rPr lang="zh-CN" altLang="en-US"/>
              <a:t>残差中值边缘检测算法，利用边缘检测进行预测，降低待编码残差的整体能量</a:t>
            </a:r>
            <a:r>
              <a:rPr lang="en-US" altLang="zh-CN"/>
              <a:t>;</a:t>
            </a:r>
            <a:r>
              <a:rPr lang="zh-CN" altLang="en-US"/>
              <a:t>最后是一个联合算法</a:t>
            </a:r>
            <a:r>
              <a:rPr lang="en-US" altLang="zh-CN"/>
              <a:t>.</a:t>
            </a:r>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endParaRPr lang="en-US" altLang="zh-CN"/>
          </a:p>
          <a:p>
            <a:endParaRPr lang="en-US" altLang="zh-CN"/>
          </a:p>
          <a:p>
            <a:r>
              <a:rPr lang="zh-CN" altLang="en-US"/>
              <a:t>先介绍第一个算法，</a:t>
            </a:r>
            <a:r>
              <a:rPr lang="en-US" altLang="zh-CN"/>
              <a:t>L</a:t>
            </a:r>
            <a:r>
              <a:rPr lang="zh-CN" altLang="en-US"/>
              <a:t>形迭代预测。介绍算法之前我们需要对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en-US" altLang="zh-CN"/>
          </a:p>
          <a:p>
            <a:endParaRPr lang="en-US" altLang="zh-CN"/>
          </a:p>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这里有一个统计验证了这个想法，这里将每个预测模式得到的预测值的准确度分布用灰度表示了出来。颜色越深代表预测越准，基本上都是越靠近右下角预测准确度越低。</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zh-CN" altLang="en-US"/>
          </a:p>
          <a:p>
            <a:r>
              <a:rPr lang="zh-CN" altLang="en-US"/>
              <a:t>我们通过标准的测试流程来验证算法的性能</a:t>
            </a:r>
            <a:r>
              <a:rPr lang="en-US" altLang="zh-CN"/>
              <a:t>.</a:t>
            </a:r>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p>
          <a:p>
            <a:endParaRPr lang="en-US" altLang="zh-CN"/>
          </a:p>
          <a:p>
            <a:r>
              <a:rPr lang="zh-CN" altLang="en-US"/>
              <a:t>接下来介绍第二个算法，</a:t>
            </a:r>
            <a:r>
              <a:rPr lang="en-US" altLang="zh-CN"/>
              <a:t>L</a:t>
            </a:r>
            <a:r>
              <a:rPr lang="zh-CN" altLang="en-US"/>
              <a:t>形编码块划分。同样的，我们先了解一下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en-US" altLang="zh-CN"/>
          </a:p>
          <a:p>
            <a:endParaRPr lang="en-US" altLang="zh-CN"/>
          </a:p>
          <a:p>
            <a:r>
              <a:rPr lang="zh-CN" altLang="en-US"/>
              <a:t>这里就出现了一个问题。这样一个宏块，明明大部分区域都是平坦的，结果右下角存在的这一点纹理就让这个宏块切成了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p>
          <a:p>
            <a:endParaRPr lang="en-US" altLang="zh-CN"/>
          </a:p>
          <a:p>
            <a:r>
              <a:rPr lang="zh-CN" altLang="en-US"/>
              <a:t>接下来介绍第</a:t>
            </a:r>
            <a:r>
              <a:rPr lang="en-US" altLang="zh-CN"/>
              <a:t>3</a:t>
            </a:r>
            <a:r>
              <a:rPr lang="zh-CN" altLang="en-US"/>
              <a:t>个算法，残差中值边缘检测算法。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我们可以从视觉效果上观察，经过二次预测得到的新的预测残差，基本上是肉眼没办法再看到明显的纹理信息了。</a:t>
            </a:r>
          </a:p>
          <a:p>
            <a:endParaRPr lang="en-US" altLang="zh-CN"/>
          </a:p>
          <a:p>
            <a:r>
              <a:rPr lang="zh-CN" altLang="en-US"/>
              <a:t>通过标准测试统计性能，残差中值边缘检测算法拿到了大约</a:t>
            </a:r>
            <a:r>
              <a:rPr lang="en-US" altLang="zh-CN"/>
              <a:t>7%</a:t>
            </a:r>
            <a:r>
              <a:rPr lang="zh-CN" altLang="en-US"/>
              <a:t>的码率优化，还是比较明显的优化。同时，我之前也提到过，我们在往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p>
          <a:p>
            <a:endParaRPr lang="en-US" altLang="zh-CN"/>
          </a:p>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最后是成果展示。</a:t>
            </a:r>
          </a:p>
          <a:p>
            <a:endParaRPr lang="en-US" altLang="zh-CN"/>
          </a:p>
          <a:p>
            <a:r>
              <a:rPr lang="zh-CN" altLang="en-US"/>
              <a:t>我想通过两个录好的视频展示软件和硬件的</a:t>
            </a:r>
            <a:r>
              <a:rPr lang="en-US" altLang="zh-CN"/>
              <a:t>demo.</a:t>
            </a:r>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a:p>
            <a:endParaRPr lang="zh-CN" altLang="en-US"/>
          </a:p>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a:p>
            <a:endParaRPr lang="en-US" altLang="zh-CN"/>
          </a:p>
          <a:p>
            <a:r>
              <a:rPr lang="zh-CN" altLang="en-US"/>
              <a:t>好的，我的报告到此结束，最后是发表的论文。一篇哈工大学报，中文</a:t>
            </a:r>
            <a:r>
              <a:rPr lang="en-US" altLang="zh-CN"/>
              <a:t>EI</a:t>
            </a:r>
            <a:r>
              <a:rPr lang="zh-CN" altLang="en-US"/>
              <a:t>，基本上是之前介绍的第三个算法的主体内容。</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先介绍第一个算法，</a:t>
            </a:r>
            <a:r>
              <a:rPr lang="en-US" altLang="zh-CN"/>
              <a:t>L</a:t>
            </a:r>
            <a:r>
              <a:rPr lang="zh-CN" altLang="en-US"/>
              <a:t>形迭代预测。</a:t>
            </a:r>
            <a:endParaRPr lang="en-US" altLang="zh-CN"/>
          </a:p>
          <a:p>
            <a:endParaRPr lang="en-US" altLang="zh-CN"/>
          </a:p>
          <a:p>
            <a:r>
              <a:rPr lang="zh-CN" altLang="en-US"/>
              <a:t>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a:t>
            </a:r>
            <a:endParaRPr lang="en-US" altLang="zh-CN"/>
          </a:p>
          <a:p>
            <a:endParaRPr lang="en-US" altLang="zh-CN"/>
          </a:p>
          <a:p>
            <a:r>
              <a:rPr lang="zh-CN" altLang="en-US"/>
              <a:t>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10</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a:t>
            </a:r>
            <a:endParaRPr lang="en-US" altLang="zh-CN"/>
          </a:p>
          <a:p>
            <a:r>
              <a:rPr lang="zh-CN" altLang="en-US"/>
              <a:t>这里有一个统计验证了这个想法，这里将每个预测模式得到的预测值的准确度分布用灰度表示了出来。颜色越深代表预测越准，基本上都是越靠近右下角预测准确度越低。</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我们通过标准的测试流程来验证算法的性能</a:t>
            </a:r>
            <a:endParaRPr lang="en-US" altLang="zh-CN"/>
          </a:p>
          <a:p>
            <a:endParaRPr lang="en-US" altLang="zh-CN"/>
          </a:p>
          <a:p>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接下来介绍第二个算法，</a:t>
            </a:r>
            <a:r>
              <a:rPr lang="en-US" altLang="zh-CN"/>
              <a:t>L</a:t>
            </a:r>
            <a:r>
              <a:rPr lang="zh-CN" altLang="en-US"/>
              <a:t>形编码块划分。</a:t>
            </a:r>
            <a:endParaRPr lang="en-US" altLang="zh-CN"/>
          </a:p>
          <a:p>
            <a:endParaRPr lang="en-US" altLang="zh-CN"/>
          </a:p>
          <a:p>
            <a:r>
              <a:rPr lang="zh-CN" altLang="en-US"/>
              <a:t>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a:t>
            </a:r>
            <a:endParaRPr lang="en-US" altLang="zh-CN"/>
          </a:p>
          <a:p>
            <a:endParaRPr lang="en-US" altLang="zh-CN"/>
          </a:p>
          <a:p>
            <a:r>
              <a:rPr lang="zh-CN" altLang="en-US"/>
              <a:t>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a:t>
            </a:r>
            <a:endParaRPr lang="en-US" altLang="zh-CN"/>
          </a:p>
          <a:p>
            <a:r>
              <a:rPr lang="zh-CN" altLang="en-US"/>
              <a:t>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a:t>
            </a:r>
            <a:endParaRPr lang="en-US" altLang="zh-CN"/>
          </a:p>
          <a:p>
            <a:endParaRPr lang="en-US" altLang="zh-CN"/>
          </a:p>
          <a:p>
            <a:r>
              <a:rPr lang="zh-CN" altLang="en-US"/>
              <a:t>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a:t>
            </a:r>
            <a:r>
              <a:rPr lang="en-US" altLang="zh-CN"/>
              <a:t>3</a:t>
            </a:r>
            <a:r>
              <a:rPr lang="zh-CN" altLang="en-US"/>
              <a:t>个算法，残差中值边缘检测算法。</a:t>
            </a:r>
            <a:endParaRPr lang="en-US" altLang="zh-CN"/>
          </a:p>
          <a:p>
            <a:endParaRPr lang="en-US" altLang="zh-CN"/>
          </a:p>
          <a:p>
            <a:r>
              <a:rPr lang="zh-CN" altLang="en-US"/>
              <a:t>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19</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首先简单介绍一下研究背景和意义。</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63209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我们可以从视觉效果上观察，经过二次预测得到的新的预测残差，基本上是肉眼没办法再看到明显的纹理信息了。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通过标准测试统计性能，残差中值边缘检测算法拿到了大约</a:t>
            </a:r>
            <a:r>
              <a:rPr lang="en-US" altLang="zh-CN"/>
              <a:t>7%</a:t>
            </a:r>
            <a:r>
              <a:rPr lang="zh-CN" altLang="en-US"/>
              <a:t>的码率优化，还是比较明显的优化。</a:t>
            </a:r>
            <a:endParaRPr lang="en-US" altLang="zh-CN"/>
          </a:p>
          <a:p>
            <a:endParaRPr lang="en-US" altLang="zh-CN"/>
          </a:p>
          <a:p>
            <a:r>
              <a:rPr lang="zh-CN" altLang="en-US"/>
              <a:t>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265851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最后是成果展示。</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201376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我想通过两个录好的视频展示软件和硬件的</a:t>
            </a:r>
            <a:r>
              <a:rPr lang="en-US" altLang="zh-CN"/>
              <a:t>demo</a:t>
            </a:r>
          </a:p>
          <a:p>
            <a:endParaRPr lang="en-US" altLang="zh-CN"/>
          </a:p>
          <a:p>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24</a:t>
            </a:fld>
            <a:endParaRPr lang="zh-CN" altLang="en-US"/>
          </a:p>
        </p:txBody>
      </p:sp>
    </p:spTree>
    <p:extLst>
      <p:ext uri="{BB962C8B-B14F-4D97-AF65-F5344CB8AC3E}">
        <p14:creationId xmlns:p14="http://schemas.microsoft.com/office/powerpoint/2010/main" val="304034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a:t>
            </a:r>
            <a:endParaRPr lang="en-US" altLang="zh-CN"/>
          </a:p>
          <a:p>
            <a:endParaRPr lang="en-US" altLang="zh-CN"/>
          </a:p>
          <a:p>
            <a:r>
              <a:rPr lang="zh-CN" altLang="en-US"/>
              <a:t>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25</a:t>
            </a:fld>
            <a:endParaRPr lang="zh-CN" altLang="en-US"/>
          </a:p>
        </p:txBody>
      </p:sp>
    </p:spTree>
    <p:extLst>
      <p:ext uri="{BB962C8B-B14F-4D97-AF65-F5344CB8AC3E}">
        <p14:creationId xmlns:p14="http://schemas.microsoft.com/office/powerpoint/2010/main" val="352343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好的，我的报告到此结束，最后是发表的论文。</a:t>
            </a:r>
            <a:endParaRPr lang="en-US" altLang="zh-CN"/>
          </a:p>
          <a:p>
            <a:endParaRPr lang="en-US" altLang="zh-CN"/>
          </a:p>
          <a:p>
            <a:r>
              <a:rPr lang="zh-CN" altLang="en-US"/>
              <a:t>一篇哈工大学报，中文</a:t>
            </a:r>
            <a:r>
              <a:rPr lang="en-US" altLang="zh-CN"/>
              <a:t>EI</a:t>
            </a:r>
            <a:r>
              <a:rPr lang="zh-CN" altLang="en-US"/>
              <a:t>，基本上是之前介绍的第三个算法的主体内容。</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44590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27</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33</a:t>
            </a:fld>
            <a:endParaRPr lang="zh-CN" altLang="en-US"/>
          </a:p>
        </p:txBody>
      </p:sp>
    </p:spTree>
    <p:extLst>
      <p:ext uri="{BB962C8B-B14F-4D97-AF65-F5344CB8AC3E}">
        <p14:creationId xmlns:p14="http://schemas.microsoft.com/office/powerpoint/2010/main" val="275540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34</a:t>
            </a:fld>
            <a:endParaRPr lang="zh-CN" altLang="en-US"/>
          </a:p>
        </p:txBody>
      </p:sp>
    </p:spTree>
    <p:extLst>
      <p:ext uri="{BB962C8B-B14F-4D97-AF65-F5344CB8AC3E}">
        <p14:creationId xmlns:p14="http://schemas.microsoft.com/office/powerpoint/2010/main" val="427092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35</a:t>
            </a:fld>
            <a:endParaRPr lang="zh-CN" altLang="en-US"/>
          </a:p>
        </p:txBody>
      </p:sp>
    </p:spTree>
    <p:extLst>
      <p:ext uri="{BB962C8B-B14F-4D97-AF65-F5344CB8AC3E}">
        <p14:creationId xmlns:p14="http://schemas.microsoft.com/office/powerpoint/2010/main" val="374310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36</a:t>
            </a:fld>
            <a:endParaRPr lang="zh-CN" altLang="en-US"/>
          </a:p>
        </p:txBody>
      </p:sp>
    </p:spTree>
    <p:extLst>
      <p:ext uri="{BB962C8B-B14F-4D97-AF65-F5344CB8AC3E}">
        <p14:creationId xmlns:p14="http://schemas.microsoft.com/office/powerpoint/2010/main" val="420190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第二个关键词，无损，针对无损进行研究有</a:t>
            </a:r>
            <a:r>
              <a:rPr lang="en-US" altLang="zh-CN"/>
              <a:t>2</a:t>
            </a:r>
            <a:r>
              <a:rPr lang="zh-CN" altLang="en-US"/>
              <a:t>个原因。</a:t>
            </a:r>
            <a:endParaRPr lang="en-US" altLang="zh-CN"/>
          </a:p>
          <a:p>
            <a:endParaRPr lang="en-US" altLang="zh-CN"/>
          </a:p>
          <a:p>
            <a:r>
              <a:rPr lang="zh-CN" altLang="en-US"/>
              <a:t>一是图像传感器的分辨率一直在提升，这就需要视频编码算法给出更优秀的编码效率；同时存储器的价格在下降，这让很多领域也开始使用无损编码了。</a:t>
            </a:r>
            <a:endParaRPr lang="en-US" altLang="zh-CN"/>
          </a:p>
          <a:p>
            <a:r>
              <a:rPr lang="zh-CN" altLang="en-US"/>
              <a:t>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a:t>最后一个关键词，我们仅对帧内编码进行优化。</a:t>
            </a:r>
            <a:endParaRPr lang="en-US" altLang="zh-CN" sz="900"/>
          </a:p>
          <a:p>
            <a:endParaRPr lang="en-US" altLang="zh-CN" sz="900"/>
          </a:p>
          <a:p>
            <a:r>
              <a:rPr lang="zh-CN" altLang="en-US" sz="900"/>
              <a:t>一是我们进行的项目有一个低功耗的需求，如果用上帧间编码，产生的功耗需求是我们整个系统无法接受的。</a:t>
            </a:r>
            <a:endParaRPr lang="en-US" altLang="zh-CN" sz="900"/>
          </a:p>
          <a:p>
            <a:r>
              <a:rPr lang="zh-CN" altLang="en-US" sz="900"/>
              <a:t>二是帧内编码会对关键帧产生比较大的影响，如果帧内编码优化好了，也会对整个视频序列产生比较大的优化。</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a:t>
            </a:r>
            <a:endParaRPr lang="en-US" altLang="zh-CN"/>
          </a:p>
          <a:p>
            <a:endParaRPr lang="en-US" altLang="zh-CN"/>
          </a:p>
          <a:p>
            <a:r>
              <a:rPr lang="zh-CN" altLang="en-US"/>
              <a:t>接下来简单介绍一下国内外研究现状</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40566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时间有限，就用一张简单介绍一下。</a:t>
            </a:r>
            <a:endParaRPr lang="en-US" altLang="zh-CN"/>
          </a:p>
          <a:p>
            <a:endParaRPr lang="en-US" altLang="zh-CN"/>
          </a:p>
          <a:p>
            <a:r>
              <a:rPr lang="zh-CN" altLang="en-US"/>
              <a:t>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a:t>
            </a:r>
            <a:endParaRPr lang="en-US" altLang="zh-CN"/>
          </a:p>
          <a:p>
            <a:endParaRPr lang="en-US" altLang="zh-CN"/>
          </a:p>
          <a:p>
            <a:r>
              <a:rPr lang="zh-CN" altLang="en-US"/>
              <a:t>这也从侧面反映了这个研究方向是有一定热度的。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157006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接下来介绍课题进行的主要工作。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896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我在课题中完成的工作主要分为两大部分，</a:t>
            </a:r>
            <a:r>
              <a:rPr lang="en-US" altLang="zh-CN"/>
              <a:t>1</a:t>
            </a:r>
            <a:r>
              <a:rPr lang="zh-CN" altLang="en-US"/>
              <a:t>是软件算法的创新，</a:t>
            </a:r>
            <a:r>
              <a:rPr lang="en-US" altLang="zh-CN"/>
              <a:t>2</a:t>
            </a:r>
            <a:r>
              <a:rPr lang="zh-CN" altLang="en-US"/>
              <a:t>是硬件实现。</a:t>
            </a:r>
            <a:endParaRPr lang="en-US" altLang="zh-CN"/>
          </a:p>
          <a:p>
            <a:endParaRPr lang="en-US" altLang="zh-CN"/>
          </a:p>
          <a:p>
            <a:r>
              <a:rPr lang="zh-CN" altLang="en-US"/>
              <a:t>软件算法创新方面课题提出了</a:t>
            </a:r>
            <a:r>
              <a:rPr lang="en-US" altLang="zh-CN"/>
              <a:t>4</a:t>
            </a:r>
            <a:r>
              <a:rPr lang="zh-CN" altLang="en-US"/>
              <a:t>个优化算法，分别是：</a:t>
            </a:r>
            <a:endParaRPr lang="en-US" altLang="zh-CN"/>
          </a:p>
          <a:p>
            <a:r>
              <a:rPr lang="en-US" altLang="zh-CN"/>
              <a:t>L</a:t>
            </a:r>
            <a:r>
              <a:rPr lang="zh-CN" altLang="en-US"/>
              <a:t>形迭代预测算法，可以通过迭代预测提高预测准确度</a:t>
            </a:r>
            <a:endParaRPr lang="en-US" altLang="zh-CN"/>
          </a:p>
          <a:p>
            <a:r>
              <a:rPr lang="en-US" altLang="zh-CN"/>
              <a:t>L</a:t>
            </a:r>
            <a:r>
              <a:rPr lang="zh-CN" altLang="en-US"/>
              <a:t>形编码块划分算法，使分块模式更加灵活</a:t>
            </a:r>
            <a:endParaRPr lang="en-US" altLang="zh-CN"/>
          </a:p>
          <a:p>
            <a:r>
              <a:rPr lang="zh-CN" altLang="en-US"/>
              <a:t>残差中值边缘检测算法，利用边缘检测进行预测，降低待编码残差的整体能量</a:t>
            </a:r>
            <a:endParaRPr lang="en-US" altLang="zh-CN"/>
          </a:p>
          <a:p>
            <a:r>
              <a:rPr lang="zh-CN" altLang="en-US"/>
              <a:t>最后是一个联合算法</a:t>
            </a:r>
            <a:endParaRPr lang="en-US" altLang="zh-CN"/>
          </a:p>
          <a:p>
            <a:endParaRPr lang="en-US" altLang="zh-CN"/>
          </a:p>
          <a:p>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9</a:t>
            </a:fld>
            <a:endParaRPr lang="zh-CN" altLang="en-US"/>
          </a:p>
        </p:txBody>
      </p:sp>
    </p:spTree>
    <p:extLst>
      <p:ext uri="{BB962C8B-B14F-4D97-AF65-F5344CB8AC3E}">
        <p14:creationId xmlns:p14="http://schemas.microsoft.com/office/powerpoint/2010/main" val="304032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725150" y="62473"/>
            <a:ext cx="1359151" cy="450323"/>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5FA581B7-E0A1-4EAE-B9AE-24BFFBDF55F2}"/>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50233CEB-1F78-40F2-83E5-EC482BC920DA}"/>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7A71B5F0-9EB4-4360-86CA-3A9E4C5A5D0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21044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357996A5-C8AA-49A4-AD57-E9FFFAC3BFC9}"/>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D26881C5-6C55-4103-8D9F-2E930F37BF45}"/>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DC6B73D-F855-4637-9D2B-B9B5C542C4F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986883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F50FD2B1-8535-4B85-BD6C-0BE1EB91BE58}"/>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F8E45612-24F4-4A88-8B0C-251C03B681FF}"/>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27DA152-25FE-4E05-8136-E1436FBE18A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261772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3F35B6B-EA37-4124-BAD2-D2C15111B26C}"/>
              </a:ext>
            </a:extLst>
          </p:cNvPr>
          <p:cNvSpPr>
            <a:spLocks noGrp="1"/>
          </p:cNvSpPr>
          <p:nvPr>
            <p:ph type="body" idx="1"/>
          </p:nvPr>
        </p:nvSpPr>
        <p:spPr>
          <a:xfrm>
            <a:off x="319544" y="1703655"/>
            <a:ext cx="4179432"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A6EAF6-88DE-460D-A229-FE6E659CA2C3}"/>
              </a:ext>
            </a:extLst>
          </p:cNvPr>
          <p:cNvSpPr>
            <a:spLocks noGrp="1"/>
          </p:cNvSpPr>
          <p:nvPr>
            <p:ph sz="half" idx="2"/>
          </p:nvPr>
        </p:nvSpPr>
        <p:spPr>
          <a:xfrm>
            <a:off x="319542" y="2527566"/>
            <a:ext cx="4179433"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28A5A8-3024-4217-A564-5679D57650FE}"/>
              </a:ext>
            </a:extLst>
          </p:cNvPr>
          <p:cNvSpPr>
            <a:spLocks noGrp="1"/>
          </p:cNvSpPr>
          <p:nvPr>
            <p:ph type="body" sz="quarter" idx="3"/>
          </p:nvPr>
        </p:nvSpPr>
        <p:spPr>
          <a:xfrm>
            <a:off x="4629149" y="1703655"/>
            <a:ext cx="4171949"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470981-B6BD-43E8-8DF3-C7976DCA4509}"/>
              </a:ext>
            </a:extLst>
          </p:cNvPr>
          <p:cNvSpPr>
            <a:spLocks noGrp="1"/>
          </p:cNvSpPr>
          <p:nvPr>
            <p:ph sz="quarter" idx="4"/>
          </p:nvPr>
        </p:nvSpPr>
        <p:spPr>
          <a:xfrm>
            <a:off x="4629149" y="2527565"/>
            <a:ext cx="4171949"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Title 1">
            <a:extLst>
              <a:ext uri="{FF2B5EF4-FFF2-40B4-BE49-F238E27FC236}">
                <a16:creationId xmlns:a16="http://schemas.microsoft.com/office/drawing/2014/main" id="{05CDAA21-2C06-4941-A7A3-19D6049D5EB9}"/>
              </a:ext>
            </a:extLst>
          </p:cNvPr>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11" name="矩形 10">
            <a:extLst>
              <a:ext uri="{FF2B5EF4-FFF2-40B4-BE49-F238E27FC236}">
                <a16:creationId xmlns:a16="http://schemas.microsoft.com/office/drawing/2014/main" id="{2FC30070-ECD0-41C8-973B-EA8DCB2929C7}"/>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2" name="直接连接符 11">
            <a:extLst>
              <a:ext uri="{FF2B5EF4-FFF2-40B4-BE49-F238E27FC236}">
                <a16:creationId xmlns:a16="http://schemas.microsoft.com/office/drawing/2014/main" id="{21E27D9C-ACA3-4926-9092-DEEA343FC5BE}"/>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4720D9B-4B2F-4D9A-B40E-81D3CADE12BE}"/>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4" name="组合 13">
            <a:extLst>
              <a:ext uri="{FF2B5EF4-FFF2-40B4-BE49-F238E27FC236}">
                <a16:creationId xmlns:a16="http://schemas.microsoft.com/office/drawing/2014/main" id="{E09CDB59-11AB-4001-8E79-443B1233823A}"/>
              </a:ext>
            </a:extLst>
          </p:cNvPr>
          <p:cNvGrpSpPr/>
          <p:nvPr userDrawn="1"/>
        </p:nvGrpSpPr>
        <p:grpSpPr>
          <a:xfrm rot="5400000">
            <a:off x="4216200" y="-153832"/>
            <a:ext cx="295541" cy="295541"/>
            <a:chOff x="-87355" y="2468254"/>
            <a:chExt cx="887453" cy="887453"/>
          </a:xfrm>
        </p:grpSpPr>
        <p:sp>
          <p:nvSpPr>
            <p:cNvPr id="15" name="直角三角形 14">
              <a:extLst>
                <a:ext uri="{FF2B5EF4-FFF2-40B4-BE49-F238E27FC236}">
                  <a16:creationId xmlns:a16="http://schemas.microsoft.com/office/drawing/2014/main" id="{6974B992-29F3-4423-82C9-C37F1E6A707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6" name="直角三角形 15">
              <a:extLst>
                <a:ext uri="{FF2B5EF4-FFF2-40B4-BE49-F238E27FC236}">
                  <a16:creationId xmlns:a16="http://schemas.microsoft.com/office/drawing/2014/main" id="{0A39C40F-2DA8-4BEC-BECB-103EEE11598F}"/>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7" name="矩形 16">
            <a:extLst>
              <a:ext uri="{FF2B5EF4-FFF2-40B4-BE49-F238E27FC236}">
                <a16:creationId xmlns:a16="http://schemas.microsoft.com/office/drawing/2014/main" id="{7CA33771-55B2-4707-9FA3-B7DEED6D70E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8" name="矩形 17">
            <a:extLst>
              <a:ext uri="{FF2B5EF4-FFF2-40B4-BE49-F238E27FC236}">
                <a16:creationId xmlns:a16="http://schemas.microsoft.com/office/drawing/2014/main" id="{6C97C451-C50C-4B17-A83B-956A7F62375D}"/>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9" name="组合 18">
            <a:extLst>
              <a:ext uri="{FF2B5EF4-FFF2-40B4-BE49-F238E27FC236}">
                <a16:creationId xmlns:a16="http://schemas.microsoft.com/office/drawing/2014/main" id="{F71CEB6D-4E9D-4591-80ED-6B4622CC8FD6}"/>
              </a:ext>
            </a:extLst>
          </p:cNvPr>
          <p:cNvGrpSpPr/>
          <p:nvPr userDrawn="1"/>
        </p:nvGrpSpPr>
        <p:grpSpPr>
          <a:xfrm>
            <a:off x="7725150" y="62473"/>
            <a:ext cx="1359151" cy="450323"/>
            <a:chOff x="7222261" y="82857"/>
            <a:chExt cx="1883669" cy="624110"/>
          </a:xfrm>
        </p:grpSpPr>
        <p:pic>
          <p:nvPicPr>
            <p:cNvPr id="20" name="图片 19">
              <a:extLst>
                <a:ext uri="{FF2B5EF4-FFF2-40B4-BE49-F238E27FC236}">
                  <a16:creationId xmlns:a16="http://schemas.microsoft.com/office/drawing/2014/main" id="{2B4B0997-6F3F-4324-BF02-EE7D982DAB2C}"/>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33FE8928-4CBB-4DD5-B385-8A4968EB3E2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23" name="矩形: 圆角 22">
            <a:extLst>
              <a:ext uri="{FF2B5EF4-FFF2-40B4-BE49-F238E27FC236}">
                <a16:creationId xmlns:a16="http://schemas.microsoft.com/office/drawing/2014/main" id="{5AAD49FA-AEB9-4D4A-8537-8B0BA6E1801A}"/>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Tree>
    <p:extLst>
      <p:ext uri="{BB962C8B-B14F-4D97-AF65-F5344CB8AC3E}">
        <p14:creationId xmlns:p14="http://schemas.microsoft.com/office/powerpoint/2010/main" val="224949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32C8-E9A9-4C1C-8463-E5C2C4B9ECEF}"/>
              </a:ext>
            </a:extLst>
          </p:cNvPr>
          <p:cNvSpPr>
            <a:spLocks noGrp="1"/>
          </p:cNvSpPr>
          <p:nvPr>
            <p:ph type="title"/>
          </p:nvPr>
        </p:nvSpPr>
        <p:spPr>
          <a:xfrm>
            <a:off x="319543" y="69314"/>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a:extLst>
              <a:ext uri="{FF2B5EF4-FFF2-40B4-BE49-F238E27FC236}">
                <a16:creationId xmlns:a16="http://schemas.microsoft.com/office/drawing/2014/main" id="{645E7E5D-B3B2-405D-99EC-8DCFA245F760}"/>
              </a:ext>
            </a:extLst>
          </p:cNvPr>
          <p:cNvSpPr>
            <a:spLocks noGrp="1"/>
          </p:cNvSpPr>
          <p:nvPr>
            <p:ph idx="1"/>
          </p:nvPr>
        </p:nvSpPr>
        <p:spPr>
          <a:xfrm>
            <a:off x="319543" y="600076"/>
            <a:ext cx="8481556" cy="6188611"/>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78" r:id="rId2"/>
    <p:sldLayoutId id="2147483667" r:id="rId3"/>
    <p:sldLayoutId id="2147483679" r:id="rId4"/>
    <p:sldLayoutId id="2147483680" r:id="rId5"/>
    <p:sldLayoutId id="2147483694" r:id="rId6"/>
    <p:sldLayoutId id="2147483672" r:id="rId7"/>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20.emf"/><Relationship Id="rId12" Type="http://schemas.openxmlformats.org/officeDocument/2006/relationships/image" Target="../media/image25.emf"/><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41.png"/><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43.png"/><Relationship Id="rId2" Type="http://schemas.microsoft.com/office/2007/relationships/media" Target="../media/media2.mp4"/><Relationship Id="rId1" Type="http://schemas.openxmlformats.org/officeDocument/2006/relationships/tags" Target="../tags/tag4.xml"/><Relationship Id="rId6" Type="http://schemas.openxmlformats.org/officeDocument/2006/relationships/image" Target="../media/image42.png"/><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graphicFrame>
        <p:nvGraphicFramePr>
          <p:cNvPr id="3" name="表格 2">
            <a:extLst>
              <a:ext uri="{FF2B5EF4-FFF2-40B4-BE49-F238E27FC236}">
                <a16:creationId xmlns:a16="http://schemas.microsoft.com/office/drawing/2014/main" id="{B8C047B2-07A3-4E53-90F6-7490B10E4376}"/>
              </a:ext>
            </a:extLst>
          </p:cNvPr>
          <p:cNvGraphicFramePr>
            <a:graphicFrameLocks noGrp="1"/>
          </p:cNvGraphicFramePr>
          <p:nvPr>
            <p:extLst>
              <p:ext uri="{D42A27DB-BD31-4B8C-83A1-F6EECF244321}">
                <p14:modId xmlns:p14="http://schemas.microsoft.com/office/powerpoint/2010/main" val="1639671029"/>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 L</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4"/>
          <a:stretch>
            <a:fillRect/>
          </a:stretch>
        </p:blipFill>
        <p:spPr>
          <a:xfrm>
            <a:off x="4886325" y="2841227"/>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5"/>
          <a:stretch>
            <a:fillRect/>
          </a:stretch>
        </p:blipFill>
        <p:spPr>
          <a:xfrm>
            <a:off x="340462" y="5929342"/>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6"/>
          <a:stretch>
            <a:fillRect/>
          </a:stretch>
        </p:blipFill>
        <p:spPr>
          <a:xfrm>
            <a:off x="2681393" y="3203177"/>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7"/>
          <a:stretch>
            <a:fillRect/>
          </a:stretch>
        </p:blipFill>
        <p:spPr>
          <a:xfrm>
            <a:off x="302593" y="3203176"/>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416789"/>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3761672"/>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396946"/>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2751214"/>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2742359" y="2469365"/>
            <a:ext cx="3659281" cy="378855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提出优化算法</a:t>
            </a:r>
            <a:endParaRPr lang="en-US" altLang="zh-CN" dirty="0"/>
          </a:p>
          <a:p>
            <a:pPr lvl="1"/>
            <a:r>
              <a:rPr lang="zh-CN" altLang="en-US"/>
              <a:t>逐</a:t>
            </a:r>
            <a:r>
              <a:rPr lang="en-US" altLang="zh-CN"/>
              <a:t>L</a:t>
            </a:r>
            <a:r>
              <a:rPr lang="zh-CN" altLang="en-US"/>
              <a:t>形区域</a:t>
            </a:r>
            <a:r>
              <a:rPr lang="zh-CN" altLang="en-US" dirty="0"/>
              <a:t>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957545" y="1947834"/>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3274939" y="2241027"/>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3566841" y="2547347"/>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871538" y="2842856"/>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4174526" y="3159941"/>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4424172" y="3406191"/>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4697024" y="3674068"/>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970998" y="3946403"/>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5246719" y="4220292"/>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sp>
        <p:nvSpPr>
          <p:cNvPr id="5" name="矩形 4">
            <a:extLst>
              <a:ext uri="{FF2B5EF4-FFF2-40B4-BE49-F238E27FC236}">
                <a16:creationId xmlns:a16="http://schemas.microsoft.com/office/drawing/2014/main" id="{2A11886E-BC5C-4A49-8E2B-3C7B2079737C}"/>
              </a:ext>
            </a:extLst>
          </p:cNvPr>
          <p:cNvSpPr/>
          <p:nvPr/>
        </p:nvSpPr>
        <p:spPr>
          <a:xfrm>
            <a:off x="6886053" y="2872746"/>
            <a:ext cx="2181043" cy="819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26D1D3D-2B35-4097-83A5-C39E78529E2C}"/>
              </a:ext>
            </a:extLst>
          </p:cNvPr>
          <p:cNvSpPr/>
          <p:nvPr/>
        </p:nvSpPr>
        <p:spPr>
          <a:xfrm>
            <a:off x="929716" y="3312029"/>
            <a:ext cx="5113732" cy="21395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放大镜孤立的图标Magnifying Glass Isolated Icon素材- Canva可画">
            <a:extLst>
              <a:ext uri="{FF2B5EF4-FFF2-40B4-BE49-F238E27FC236}">
                <a16:creationId xmlns:a16="http://schemas.microsoft.com/office/drawing/2014/main" id="{7FBCD340-57B5-409F-8E8A-E637B116048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707" y="273441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D20FEC1-F058-4A4F-B847-1B36C079C237}"/>
              </a:ext>
            </a:extLst>
          </p:cNvPr>
          <p:cNvCxnSpPr>
            <a:stCxn id="5" idx="1"/>
          </p:cNvCxnSpPr>
          <p:nvPr/>
        </p:nvCxnSpPr>
        <p:spPr>
          <a:xfrm flipH="1">
            <a:off x="6043448" y="3282321"/>
            <a:ext cx="842605" cy="4095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70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4"/>
          <a:stretch>
            <a:fillRect/>
          </a:stretch>
        </p:blipFill>
        <p:spPr>
          <a:xfrm>
            <a:off x="2967871" y="2463046"/>
            <a:ext cx="3272155" cy="3272155"/>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5"/>
          <a:stretch>
            <a:fillRect/>
          </a:stretch>
        </p:blipFill>
        <p:spPr>
          <a:xfrm>
            <a:off x="2967871" y="2463046"/>
            <a:ext cx="3272155" cy="3272155"/>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6"/>
          <a:stretch>
            <a:fillRect/>
          </a:stretch>
        </p:blipFill>
        <p:spPr>
          <a:xfrm>
            <a:off x="2967871" y="2463046"/>
            <a:ext cx="3272155" cy="3272155"/>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7"/>
          <a:stretch>
            <a:fillRect/>
          </a:stretch>
        </p:blipFill>
        <p:spPr>
          <a:xfrm>
            <a:off x="2967871" y="2463046"/>
            <a:ext cx="3272155" cy="3272155"/>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10"/>
          <a:stretch>
            <a:fillRect/>
          </a:stretch>
        </p:blipFill>
        <p:spPr>
          <a:xfrm>
            <a:off x="2967871" y="2463046"/>
            <a:ext cx="3272155" cy="3272155"/>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1"/>
          <a:stretch>
            <a:fillRect/>
          </a:stretch>
        </p:blipFill>
        <p:spPr>
          <a:xfrm>
            <a:off x="2967871" y="2463046"/>
            <a:ext cx="3272155" cy="3272155"/>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2"/>
          <a:stretch>
            <a:fillRect/>
          </a:stretch>
        </p:blipFill>
        <p:spPr>
          <a:xfrm>
            <a:off x="2967871" y="2475746"/>
            <a:ext cx="3272155" cy="3272155"/>
          </a:xfrm>
          <a:prstGeom prst="rect">
            <a:avLst/>
          </a:prstGeom>
        </p:spPr>
      </p:pic>
      <p:pic>
        <p:nvPicPr>
          <p:cNvPr id="16" name="图片 15">
            <a:extLst>
              <a:ext uri="{FF2B5EF4-FFF2-40B4-BE49-F238E27FC236}">
                <a16:creationId xmlns:a16="http://schemas.microsoft.com/office/drawing/2014/main" id="{7F49B840-AD57-48A8-BB29-08A2FBCD920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782318" y="5763510"/>
            <a:ext cx="3579363" cy="478805"/>
          </a:xfrm>
          <a:prstGeom prst="rect">
            <a:avLst/>
          </a:prstGeom>
        </p:spPr>
      </p:pic>
    </p:spTree>
    <p:custDataLst>
      <p:tags r:id="rId1"/>
    </p:custDataLst>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446" t="654" r="-1"/>
          <a:stretch/>
        </p:blipFill>
        <p:spPr>
          <a:xfrm>
            <a:off x="2835820" y="2801244"/>
            <a:ext cx="3449002" cy="345668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674"/>
          <a:stretch/>
        </p:blipFill>
        <p:spPr>
          <a:xfrm>
            <a:off x="3898906" y="3570343"/>
            <a:ext cx="2701682"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2642889"/>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5779119"/>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701913" y="685168"/>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sp>
        <p:nvSpPr>
          <p:cNvPr id="10" name="矩形 9">
            <a:extLst>
              <a:ext uri="{FF2B5EF4-FFF2-40B4-BE49-F238E27FC236}">
                <a16:creationId xmlns:a16="http://schemas.microsoft.com/office/drawing/2014/main" id="{30D24592-D5CB-41A3-A732-AAED05576B39}"/>
              </a:ext>
            </a:extLst>
          </p:cNvPr>
          <p:cNvSpPr/>
          <p:nvPr/>
        </p:nvSpPr>
        <p:spPr>
          <a:xfrm>
            <a:off x="6701912" y="4056993"/>
            <a:ext cx="2358650" cy="8740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BC9CFB-B4CF-413F-BAC5-EA0EDA51567D}"/>
              </a:ext>
            </a:extLst>
          </p:cNvPr>
          <p:cNvSpPr/>
          <p:nvPr/>
        </p:nvSpPr>
        <p:spPr>
          <a:xfrm>
            <a:off x="670250" y="3238727"/>
            <a:ext cx="5373198" cy="22128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8D5A7BF7-9D31-4F42-90F3-FBD7F938CE0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08" y="2877895"/>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放大镜孤立的图标Magnifying Glass Isolated Icon素材- Canva可画">
            <a:extLst>
              <a:ext uri="{FF2B5EF4-FFF2-40B4-BE49-F238E27FC236}">
                <a16:creationId xmlns:a16="http://schemas.microsoft.com/office/drawing/2014/main" id="{5FA7B2A5-383D-4ACC-81AE-2DDA75D13CC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1865" y="3973592"/>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D33F1FF9-50A0-44E0-ABF4-027DEC7801FF}"/>
              </a:ext>
            </a:extLst>
          </p:cNvPr>
          <p:cNvCxnSpPr>
            <a:cxnSpLocks/>
            <a:stCxn id="10" idx="1"/>
          </p:cNvCxnSpPr>
          <p:nvPr/>
        </p:nvCxnSpPr>
        <p:spPr>
          <a:xfrm flipH="1">
            <a:off x="6036914" y="4494041"/>
            <a:ext cx="664998" cy="4370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061" y="3429000"/>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grpSp>
        <p:nvGrpSpPr>
          <p:cNvPr id="5" name="组合 4">
            <a:extLst>
              <a:ext uri="{FF2B5EF4-FFF2-40B4-BE49-F238E27FC236}">
                <a16:creationId xmlns:a16="http://schemas.microsoft.com/office/drawing/2014/main" id="{22D02260-8858-46CA-858B-DBF52DE6D471}"/>
              </a:ext>
            </a:extLst>
          </p:cNvPr>
          <p:cNvGrpSpPr/>
          <p:nvPr/>
        </p:nvGrpSpPr>
        <p:grpSpPr>
          <a:xfrm>
            <a:off x="0" y="3230647"/>
            <a:ext cx="9122974" cy="2196784"/>
            <a:chOff x="0" y="3230647"/>
            <a:chExt cx="9122974" cy="2196784"/>
          </a:xfrm>
        </p:grpSpPr>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clrChange>
                <a:clrFrom>
                  <a:srgbClr val="FFFFFF"/>
                </a:clrFrom>
                <a:clrTo>
                  <a:srgbClr val="FFFFFF">
                    <a:alpha val="0"/>
                  </a:srgbClr>
                </a:clrTo>
              </a:clrChange>
            </a:blip>
            <a:srcRect l="891" r="36404"/>
            <a:stretch/>
          </p:blipFill>
          <p:spPr>
            <a:xfrm>
              <a:off x="4869202"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799588"/>
              <a:ext cx="4869202" cy="1252772"/>
            </a:xfrm>
            <a:prstGeom prst="rect">
              <a:avLst/>
            </a:prstGeom>
          </p:spPr>
        </p:pic>
      </p:grpSp>
    </p:spTree>
    <p:extLst>
      <p:ext uri="{BB962C8B-B14F-4D97-AF65-F5344CB8AC3E}">
        <p14:creationId xmlns:p14="http://schemas.microsoft.com/office/powerpoint/2010/main" val="154627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1. </a:t>
            </a:r>
            <a:r>
              <a:rPr lang="zh-CN" altLang="en-US"/>
              <a:t>研究背景、意义</a:t>
            </a:r>
          </a:p>
        </p:txBody>
      </p:sp>
    </p:spTree>
    <p:extLst>
      <p:ext uri="{BB962C8B-B14F-4D97-AF65-F5344CB8AC3E}">
        <p14:creationId xmlns:p14="http://schemas.microsoft.com/office/powerpoint/2010/main" val="123155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clrChange>
              <a:clrFrom>
                <a:srgbClr val="FFFFFF"/>
              </a:clrFrom>
              <a:clrTo>
                <a:srgbClr val="FFFFFF">
                  <a:alpha val="0"/>
                </a:srgbClr>
              </a:clrTo>
            </a:clrChange>
          </a:blip>
          <a:srcRect t="3548" b="-1"/>
          <a:stretch/>
        </p:blipFill>
        <p:spPr>
          <a:xfrm>
            <a:off x="85117" y="3153103"/>
            <a:ext cx="8973765" cy="2001242"/>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rotWithShape="1">
          <a:blip r:embed="rId3"/>
          <a:srcRect r="1746" b="408"/>
          <a:stretch/>
        </p:blipFill>
        <p:spPr>
          <a:xfrm>
            <a:off x="6642112" y="685168"/>
            <a:ext cx="2501888" cy="4331332"/>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2367745"/>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sp>
        <p:nvSpPr>
          <p:cNvPr id="10" name="矩形 9">
            <a:extLst>
              <a:ext uri="{FF2B5EF4-FFF2-40B4-BE49-F238E27FC236}">
                <a16:creationId xmlns:a16="http://schemas.microsoft.com/office/drawing/2014/main" id="{387BE64A-CF33-41B0-AD5D-1454A45FF0DA}"/>
              </a:ext>
            </a:extLst>
          </p:cNvPr>
          <p:cNvSpPr/>
          <p:nvPr/>
        </p:nvSpPr>
        <p:spPr>
          <a:xfrm>
            <a:off x="6642111" y="4431364"/>
            <a:ext cx="2501889" cy="585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119F1A-FB27-4A32-868C-A746A80DB2ED}"/>
              </a:ext>
            </a:extLst>
          </p:cNvPr>
          <p:cNvSpPr/>
          <p:nvPr/>
        </p:nvSpPr>
        <p:spPr>
          <a:xfrm>
            <a:off x="550700" y="2436078"/>
            <a:ext cx="5536375" cy="2002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5993DABD-C6DD-4394-9749-CDE1D606E68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40" y="2039235"/>
            <a:ext cx="853281" cy="819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5A095F08-DDE9-4AF0-BFA7-87980A245CDE}"/>
              </a:ext>
            </a:extLst>
          </p:cNvPr>
          <p:cNvCxnSpPr>
            <a:cxnSpLocks/>
            <a:stCxn id="10" idx="1"/>
            <a:endCxn id="7" idx="3"/>
          </p:cNvCxnSpPr>
          <p:nvPr/>
        </p:nvCxnSpPr>
        <p:spPr>
          <a:xfrm flipH="1" flipV="1">
            <a:off x="6124575" y="3800881"/>
            <a:ext cx="517536" cy="92305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Picture 2" descr="放大镜孤立的图标Magnifying Glass Isolated Icon素材- Canva可画">
            <a:extLst>
              <a:ext uri="{FF2B5EF4-FFF2-40B4-BE49-F238E27FC236}">
                <a16:creationId xmlns:a16="http://schemas.microsoft.com/office/drawing/2014/main" id="{DA250236-4AD0-4586-93F2-6C7319F8C8C3}"/>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8010" y="4316432"/>
            <a:ext cx="288199" cy="2766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5EDEBA1-7DFC-44C4-8DE7-0A22CF9881F1}"/>
              </a:ext>
            </a:extLst>
          </p:cNvPr>
          <p:cNvPicPr>
            <a:picLocks noChangeAspect="1"/>
          </p:cNvPicPr>
          <p:nvPr/>
        </p:nvPicPr>
        <p:blipFill>
          <a:blip r:embed="rId5"/>
          <a:stretch>
            <a:fillRect/>
          </a:stretch>
        </p:blipFill>
        <p:spPr>
          <a:xfrm>
            <a:off x="550700" y="5480269"/>
            <a:ext cx="5536375" cy="1250149"/>
          </a:xfrm>
          <a:prstGeom prst="rect">
            <a:avLst/>
          </a:prstGeom>
        </p:spPr>
      </p:pic>
      <p:pic>
        <p:nvPicPr>
          <p:cNvPr id="22" name="图片 21">
            <a:extLst>
              <a:ext uri="{FF2B5EF4-FFF2-40B4-BE49-F238E27FC236}">
                <a16:creationId xmlns:a16="http://schemas.microsoft.com/office/drawing/2014/main" id="{41077C43-4E10-4958-B2B3-3641250FA474}"/>
              </a:ext>
            </a:extLst>
          </p:cNvPr>
          <p:cNvPicPr>
            <a:picLocks noChangeAspect="1"/>
          </p:cNvPicPr>
          <p:nvPr/>
        </p:nvPicPr>
        <p:blipFill>
          <a:blip r:embed="rId6"/>
          <a:stretch>
            <a:fillRect/>
          </a:stretch>
        </p:blipFill>
        <p:spPr>
          <a:xfrm>
            <a:off x="550700" y="4765332"/>
            <a:ext cx="5536376" cy="836807"/>
          </a:xfrm>
          <a:prstGeom prst="rect">
            <a:avLst/>
          </a:prstGeom>
        </p:spPr>
      </p:pic>
    </p:spTree>
    <p:extLst>
      <p:ext uri="{BB962C8B-B14F-4D97-AF65-F5344CB8AC3E}">
        <p14:creationId xmlns:p14="http://schemas.microsoft.com/office/powerpoint/2010/main" val="186908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a:t>算法</a:t>
            </a:r>
            <a:r>
              <a:rPr lang="en-US" altLang="zh-CN"/>
              <a:t>4 </a:t>
            </a: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3"/>
          <a:stretch>
            <a:fillRect/>
          </a:stretch>
        </p:blipFill>
        <p:spPr>
          <a:xfrm>
            <a:off x="6964372" y="685168"/>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4"/>
          <a:stretch>
            <a:fillRect/>
          </a:stretch>
        </p:blipFill>
        <p:spPr>
          <a:xfrm>
            <a:off x="5791200" y="4114168"/>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5"/>
          <a:stretch>
            <a:fillRect/>
          </a:stretch>
        </p:blipFill>
        <p:spPr>
          <a:xfrm>
            <a:off x="571940" y="2999861"/>
            <a:ext cx="4822404" cy="2395269"/>
          </a:xfrm>
          <a:prstGeom prst="rect">
            <a:avLst/>
          </a:prstGeom>
        </p:spPr>
      </p:pic>
      <p:sp>
        <p:nvSpPr>
          <p:cNvPr id="9" name="矩形 8">
            <a:extLst>
              <a:ext uri="{FF2B5EF4-FFF2-40B4-BE49-F238E27FC236}">
                <a16:creationId xmlns:a16="http://schemas.microsoft.com/office/drawing/2014/main" id="{C5E76E98-DA6C-4434-9B33-8C5007796853}"/>
              </a:ext>
            </a:extLst>
          </p:cNvPr>
          <p:cNvSpPr/>
          <p:nvPr/>
        </p:nvSpPr>
        <p:spPr>
          <a:xfrm>
            <a:off x="6913502" y="3357291"/>
            <a:ext cx="2230498" cy="75687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0E00B7-E982-40F7-B8A6-0D4ECCF281A4}"/>
              </a:ext>
            </a:extLst>
          </p:cNvPr>
          <p:cNvSpPr/>
          <p:nvPr/>
        </p:nvSpPr>
        <p:spPr>
          <a:xfrm>
            <a:off x="571940" y="3007762"/>
            <a:ext cx="4822404" cy="23952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放大镜孤立的图标Magnifying Glass Isolated Icon素材- Canva可画">
            <a:extLst>
              <a:ext uri="{FF2B5EF4-FFF2-40B4-BE49-F238E27FC236}">
                <a16:creationId xmlns:a16="http://schemas.microsoft.com/office/drawing/2014/main" id="{5DB050B1-3169-40FE-AB2F-33415DE4110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298" y="2646930"/>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放大镜孤立的图标Magnifying Glass Isolated Icon素材- Canva可画">
            <a:extLst>
              <a:ext uri="{FF2B5EF4-FFF2-40B4-BE49-F238E27FC236}">
                <a16:creationId xmlns:a16="http://schemas.microsoft.com/office/drawing/2014/main" id="{16FCAB37-EC7A-43AF-8393-738195A386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5945" y="327298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C6F8986C-7145-4E58-ACBC-CFAD6F6827B8}"/>
              </a:ext>
            </a:extLst>
          </p:cNvPr>
          <p:cNvCxnSpPr>
            <a:cxnSpLocks/>
            <a:stCxn id="9" idx="1"/>
            <a:endCxn id="10" idx="3"/>
          </p:cNvCxnSpPr>
          <p:nvPr/>
        </p:nvCxnSpPr>
        <p:spPr>
          <a:xfrm flipH="1">
            <a:off x="5394344" y="3735730"/>
            <a:ext cx="1519158" cy="4696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4. </a:t>
            </a:r>
            <a:r>
              <a:rPr lang="zh-CN" altLang="en-US"/>
              <a:t>成果展示</a:t>
            </a:r>
          </a:p>
        </p:txBody>
      </p:sp>
    </p:spTree>
    <p:extLst>
      <p:ext uri="{BB962C8B-B14F-4D97-AF65-F5344CB8AC3E}">
        <p14:creationId xmlns:p14="http://schemas.microsoft.com/office/powerpoint/2010/main" val="265451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pic>
        <p:nvPicPr>
          <p:cNvPr id="9" name="sw_demo">
            <a:hlinkClick r:id="" action="ppaction://media"/>
            <a:extLst>
              <a:ext uri="{FF2B5EF4-FFF2-40B4-BE49-F238E27FC236}">
                <a16:creationId xmlns:a16="http://schemas.microsoft.com/office/drawing/2014/main" id="{5EA32165-F64E-425E-9013-B1B70FA8944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2158561"/>
            <a:ext cx="9144000" cy="3857625"/>
          </a:xfrm>
          <a:prstGeom prst="rect">
            <a:avLst/>
          </a:prstGeom>
        </p:spPr>
      </p:pic>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软件 </a:t>
            </a:r>
            <a:r>
              <a:rPr lang="en-US" altLang="zh-CN"/>
              <a:t>demo</a:t>
            </a:r>
            <a:endParaRPr lang="zh-CN" altLang="en-US" dirty="0"/>
          </a:p>
        </p:txBody>
      </p:sp>
    </p:spTree>
    <p:custDataLst>
      <p:tags r:id="rId1"/>
    </p:custDataLst>
    <p:extLst>
      <p:ext uri="{BB962C8B-B14F-4D97-AF65-F5344CB8AC3E}">
        <p14:creationId xmlns:p14="http://schemas.microsoft.com/office/powerpoint/2010/main" val="38575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8F42B4-5D41-4079-9A55-83208112A551}"/>
              </a:ext>
            </a:extLst>
          </p:cNvPr>
          <p:cNvPicPr>
            <a:picLocks noChangeAspect="1"/>
          </p:cNvPicPr>
          <p:nvPr/>
        </p:nvPicPr>
        <p:blipFill>
          <a:blip r:embed="rId6"/>
          <a:stretch>
            <a:fillRect/>
          </a:stretch>
        </p:blipFill>
        <p:spPr>
          <a:xfrm>
            <a:off x="1254817" y="2256743"/>
            <a:ext cx="6611007" cy="3730540"/>
          </a:xfrm>
          <a:prstGeom prst="rect">
            <a:avLst/>
          </a:prstGeom>
        </p:spPr>
      </p:pic>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硬件 </a:t>
            </a:r>
            <a:r>
              <a:rPr lang="en-US" altLang="zh-CN"/>
              <a:t>demo</a:t>
            </a:r>
            <a:endParaRPr lang="zh-CN" altLang="en-US" dirty="0"/>
          </a:p>
        </p:txBody>
      </p:sp>
      <p:pic>
        <p:nvPicPr>
          <p:cNvPr id="4" name="hw_demo">
            <a:hlinkClick r:id="" action="ppaction://media"/>
            <a:extLst>
              <a:ext uri="{FF2B5EF4-FFF2-40B4-BE49-F238E27FC236}">
                <a16:creationId xmlns:a16="http://schemas.microsoft.com/office/drawing/2014/main" id="{88855EBE-F9F5-4A62-962F-A3A63A0319EA}"/>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2158561"/>
            <a:ext cx="9144000" cy="3857625"/>
          </a:xfrm>
          <a:prstGeom prst="rect">
            <a:avLst/>
          </a:prstGeom>
        </p:spPr>
      </p:pic>
    </p:spTree>
    <p:custDataLst>
      <p:tags r:id="rId1"/>
    </p:custDataLst>
    <p:extLst>
      <p:ext uri="{BB962C8B-B14F-4D97-AF65-F5344CB8AC3E}">
        <p14:creationId xmlns:p14="http://schemas.microsoft.com/office/powerpoint/2010/main" val="2808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4CE51-B789-4158-AC26-452448E2980F}"/>
              </a:ext>
            </a:extLst>
          </p:cNvPr>
          <p:cNvSpPr>
            <a:spLocks noGrp="1"/>
          </p:cNvSpPr>
          <p:nvPr>
            <p:ph type="title"/>
          </p:nvPr>
        </p:nvSpPr>
        <p:spPr/>
        <p:txBody>
          <a:bodyPr>
            <a:normAutofit fontScale="90000"/>
          </a:bodyPr>
          <a:lstStyle/>
          <a:p>
            <a:r>
              <a:rPr lang="zh-CN" altLang="en-US"/>
              <a:t>答辩学生发表的学术论文</a:t>
            </a:r>
          </a:p>
        </p:txBody>
      </p:sp>
      <p:sp>
        <p:nvSpPr>
          <p:cNvPr id="3" name="内容占位符 2">
            <a:extLst>
              <a:ext uri="{FF2B5EF4-FFF2-40B4-BE49-F238E27FC236}">
                <a16:creationId xmlns:a16="http://schemas.microsoft.com/office/drawing/2014/main" id="{3BE54112-4CC7-4A59-B83B-C49513CC34AB}"/>
              </a:ext>
            </a:extLst>
          </p:cNvPr>
          <p:cNvSpPr>
            <a:spLocks noGrp="1"/>
          </p:cNvSpPr>
          <p:nvPr>
            <p:ph idx="1"/>
          </p:nvPr>
        </p:nvSpPr>
        <p:spPr/>
        <p:txBody>
          <a:bodyPr/>
          <a:lstStyle/>
          <a:p>
            <a:r>
              <a:rPr lang="zh-CN" altLang="en-US"/>
              <a:t>应用于 </a:t>
            </a:r>
            <a:r>
              <a:rPr lang="en-US" altLang="zh-CN"/>
              <a:t>H.26X </a:t>
            </a:r>
            <a:r>
              <a:rPr lang="zh-CN" altLang="en-US"/>
              <a:t>的通用无损帧内编码优化算法</a:t>
            </a:r>
            <a:r>
              <a:rPr lang="en-US" altLang="zh-CN"/>
              <a:t> </a:t>
            </a:r>
          </a:p>
          <a:p>
            <a:pPr marL="342000" indent="-342000">
              <a:buNone/>
            </a:pPr>
            <a:r>
              <a:rPr lang="en-US" altLang="zh-CN"/>
              <a:t>	</a:t>
            </a:r>
            <a:r>
              <a:rPr lang="zh-CN" altLang="en-US"/>
              <a:t>哈尔滨工业大学学报</a:t>
            </a:r>
            <a:endParaRPr lang="en-US" altLang="zh-CN"/>
          </a:p>
          <a:p>
            <a:pPr marL="342000" indent="-342000">
              <a:buNone/>
            </a:pPr>
            <a:r>
              <a:rPr lang="en-US" altLang="zh-CN"/>
              <a:t>	2021, 53(8)</a:t>
            </a:r>
          </a:p>
          <a:p>
            <a:pPr marL="342000" indent="-342000">
              <a:buNone/>
            </a:pPr>
            <a:r>
              <a:rPr lang="en-US" altLang="zh-CN"/>
              <a:t>	(</a:t>
            </a:r>
            <a:r>
              <a:rPr lang="zh-CN" altLang="en-US"/>
              <a:t>中文 </a:t>
            </a:r>
            <a:r>
              <a:rPr lang="en-US" altLang="zh-CN"/>
              <a:t>EI </a:t>
            </a:r>
            <a:r>
              <a:rPr lang="zh-CN" altLang="en-US"/>
              <a:t>期刊</a:t>
            </a:r>
            <a:r>
              <a:rPr lang="en-US" altLang="zh-CN"/>
              <a:t>, </a:t>
            </a:r>
            <a:r>
              <a:rPr lang="zh-CN" altLang="en-US"/>
              <a:t>已录用</a:t>
            </a:r>
            <a:r>
              <a:rPr lang="en-US" altLang="zh-CN"/>
              <a:t>)</a:t>
            </a:r>
          </a:p>
        </p:txBody>
      </p:sp>
    </p:spTree>
    <p:extLst>
      <p:ext uri="{BB962C8B-B14F-4D97-AF65-F5344CB8AC3E}">
        <p14:creationId xmlns:p14="http://schemas.microsoft.com/office/powerpoint/2010/main" val="397586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0436B7-53F2-4601-93F3-9A18A11D7045}"/>
              </a:ext>
            </a:extLst>
          </p:cNvPr>
          <p:cNvSpPr>
            <a:spLocks noGrp="1"/>
          </p:cNvSpPr>
          <p:nvPr>
            <p:ph type="ctrTitle"/>
          </p:nvPr>
        </p:nvSpPr>
        <p:spPr/>
        <p:txBody>
          <a:bodyPr>
            <a:normAutofit/>
          </a:bodyPr>
          <a:lstStyle/>
          <a:p>
            <a:r>
              <a:rPr lang="zh-CN" altLang="en-US"/>
              <a:t>谢谢！</a:t>
            </a:r>
          </a:p>
        </p:txBody>
      </p:sp>
    </p:spTree>
    <p:extLst>
      <p:ext uri="{BB962C8B-B14F-4D97-AF65-F5344CB8AC3E}">
        <p14:creationId xmlns:p14="http://schemas.microsoft.com/office/powerpoint/2010/main" val="280856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FC63176-68C0-4B4C-B3EF-773EDE1A6563}"/>
              </a:ext>
            </a:extLst>
          </p:cNvPr>
          <p:cNvSpPr>
            <a:spLocks noGrp="1"/>
          </p:cNvSpPr>
          <p:nvPr>
            <p:ph type="title"/>
          </p:nvPr>
        </p:nvSpPr>
        <p:spPr/>
        <p:txBody>
          <a:bodyPr>
            <a:normAutofit fontScale="90000"/>
          </a:bodyPr>
          <a:lstStyle/>
          <a:p>
            <a:r>
              <a:rPr lang="zh-CN" altLang="en-US" dirty="0"/>
              <a:t>顶会顶刊无损帧内编码优化程度统计</a:t>
            </a:r>
          </a:p>
        </p:txBody>
      </p:sp>
      <p:graphicFrame>
        <p:nvGraphicFramePr>
          <p:cNvPr id="9" name="内容占位符 8">
            <a:extLst>
              <a:ext uri="{FF2B5EF4-FFF2-40B4-BE49-F238E27FC236}">
                <a16:creationId xmlns:a16="http://schemas.microsoft.com/office/drawing/2014/main" id="{9DDAD4FD-69E7-481A-BB82-A7C9C6F856CE}"/>
              </a:ext>
            </a:extLst>
          </p:cNvPr>
          <p:cNvGraphicFramePr>
            <a:graphicFrameLocks noGrp="1"/>
          </p:cNvGraphicFramePr>
          <p:nvPr>
            <p:ph idx="1"/>
            <p:extLst>
              <p:ext uri="{D42A27DB-BD31-4B8C-83A1-F6EECF244321}">
                <p14:modId xmlns:p14="http://schemas.microsoft.com/office/powerpoint/2010/main" val="3216427508"/>
              </p:ext>
            </p:extLst>
          </p:nvPr>
        </p:nvGraphicFramePr>
        <p:xfrm>
          <a:off x="319088" y="600075"/>
          <a:ext cx="8215312" cy="6248162"/>
        </p:xfrm>
        <a:graphic>
          <a:graphicData uri="http://schemas.openxmlformats.org/drawingml/2006/table">
            <a:tbl>
              <a:tblPr>
                <a:tableStyleId>{5C22544A-7EE6-4342-B048-85BDC9FD1C3A}</a:tableStyleId>
              </a:tblPr>
              <a:tblGrid>
                <a:gridCol w="3159519">
                  <a:extLst>
                    <a:ext uri="{9D8B030D-6E8A-4147-A177-3AD203B41FA5}">
                      <a16:colId xmlns:a16="http://schemas.microsoft.com/office/drawing/2014/main" val="2209453718"/>
                    </a:ext>
                  </a:extLst>
                </a:gridCol>
                <a:gridCol w="969990">
                  <a:extLst>
                    <a:ext uri="{9D8B030D-6E8A-4147-A177-3AD203B41FA5}">
                      <a16:colId xmlns:a16="http://schemas.microsoft.com/office/drawing/2014/main" val="2451026387"/>
                    </a:ext>
                  </a:extLst>
                </a:gridCol>
                <a:gridCol w="186103">
                  <a:extLst>
                    <a:ext uri="{9D8B030D-6E8A-4147-A177-3AD203B41FA5}">
                      <a16:colId xmlns:a16="http://schemas.microsoft.com/office/drawing/2014/main" val="1283563449"/>
                    </a:ext>
                  </a:extLst>
                </a:gridCol>
                <a:gridCol w="1180061">
                  <a:extLst>
                    <a:ext uri="{9D8B030D-6E8A-4147-A177-3AD203B41FA5}">
                      <a16:colId xmlns:a16="http://schemas.microsoft.com/office/drawing/2014/main" val="50785798"/>
                    </a:ext>
                  </a:extLst>
                </a:gridCol>
                <a:gridCol w="558309">
                  <a:extLst>
                    <a:ext uri="{9D8B030D-6E8A-4147-A177-3AD203B41FA5}">
                      <a16:colId xmlns:a16="http://schemas.microsoft.com/office/drawing/2014/main" val="305641555"/>
                    </a:ext>
                  </a:extLst>
                </a:gridCol>
                <a:gridCol w="977040">
                  <a:extLst>
                    <a:ext uri="{9D8B030D-6E8A-4147-A177-3AD203B41FA5}">
                      <a16:colId xmlns:a16="http://schemas.microsoft.com/office/drawing/2014/main" val="1095827891"/>
                    </a:ext>
                  </a:extLst>
                </a:gridCol>
                <a:gridCol w="304532">
                  <a:extLst>
                    <a:ext uri="{9D8B030D-6E8A-4147-A177-3AD203B41FA5}">
                      <a16:colId xmlns:a16="http://schemas.microsoft.com/office/drawing/2014/main" val="2995727070"/>
                    </a:ext>
                  </a:extLst>
                </a:gridCol>
                <a:gridCol w="439879">
                  <a:extLst>
                    <a:ext uri="{9D8B030D-6E8A-4147-A177-3AD203B41FA5}">
                      <a16:colId xmlns:a16="http://schemas.microsoft.com/office/drawing/2014/main" val="1494168099"/>
                    </a:ext>
                  </a:extLst>
                </a:gridCol>
                <a:gridCol w="439879">
                  <a:extLst>
                    <a:ext uri="{9D8B030D-6E8A-4147-A177-3AD203B41FA5}">
                      <a16:colId xmlns:a16="http://schemas.microsoft.com/office/drawing/2014/main" val="4033978263"/>
                    </a:ext>
                  </a:extLst>
                </a:gridCol>
              </a:tblGrid>
              <a:tr h="334410">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文章</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来源</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时间</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类型</a:t>
                      </a:r>
                      <a:b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b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 </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 </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论文方法</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压缩性能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编码时间性能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解码时间性能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94629537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-21.45%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68759933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1940150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83764660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-25.52%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46136038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731734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-3.23%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093685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34861536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821703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-3.59%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053635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-7.02%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0479211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2376438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93630855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-6.21%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74714940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4571316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-0.32%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668094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-6.91%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6098009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92885120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16530780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-17.60%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9066626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MC-YUV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687426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Lossless Coding and Improvements</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A-E</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-8.00%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9116464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(full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084584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(fast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452945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SC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-1.90%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99398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Animation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3027794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 Low-Complexity Embedded Compression Codec Design With Rate Control for High-Definition Video</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 </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部分图片</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22.00%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0104100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SAP-E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7941931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6952006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RDPCM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9138501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0231244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47955640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-4.40%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404430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50458203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to HEVC Intra Coding for Lossless Medical Image Compression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Data Compression Conference </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18665818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Samplebased weighted prediction with directional template matching for HEVC lossless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Picture Coding Symposium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SAP+SWP2+DTM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195%</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09623497"/>
                  </a:ext>
                </a:extLst>
              </a:tr>
            </a:tbl>
          </a:graphicData>
        </a:graphic>
      </p:graphicFrame>
    </p:spTree>
    <p:extLst>
      <p:ext uri="{BB962C8B-B14F-4D97-AF65-F5344CB8AC3E}">
        <p14:creationId xmlns:p14="http://schemas.microsoft.com/office/powerpoint/2010/main" val="23717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88B2B-2CAF-4F27-982F-A9FD64BEF2B9}"/>
              </a:ext>
            </a:extLst>
          </p:cNvPr>
          <p:cNvSpPr>
            <a:spLocks noGrp="1"/>
          </p:cNvSpPr>
          <p:nvPr>
            <p:ph type="title"/>
          </p:nvPr>
        </p:nvSpPr>
        <p:spPr/>
        <p:txBody>
          <a:bodyPr>
            <a:normAutofit fontScale="90000"/>
          </a:bodyPr>
          <a:lstStyle/>
          <a:p>
            <a:r>
              <a:rPr lang="en-US" altLang="zh-CN" dirty="0"/>
              <a:t>L-BP </a:t>
            </a:r>
            <a:r>
              <a:rPr lang="zh-CN" altLang="en-US" dirty="0"/>
              <a:t>块划分</a:t>
            </a:r>
            <a:r>
              <a:rPr lang="en-US" altLang="zh-CN" dirty="0"/>
              <a:t>6</a:t>
            </a:r>
            <a:r>
              <a:rPr lang="zh-CN" altLang="en-US" dirty="0"/>
              <a:t>选</a:t>
            </a:r>
            <a:r>
              <a:rPr lang="en-US" altLang="zh-CN" dirty="0"/>
              <a:t>1</a:t>
            </a:r>
            <a:endParaRPr lang="zh-CN" altLang="en-US" dirty="0"/>
          </a:p>
        </p:txBody>
      </p:sp>
      <p:pic>
        <p:nvPicPr>
          <p:cNvPr id="5" name="内容占位符 4">
            <a:extLst>
              <a:ext uri="{FF2B5EF4-FFF2-40B4-BE49-F238E27FC236}">
                <a16:creationId xmlns:a16="http://schemas.microsoft.com/office/drawing/2014/main" id="{CEE6ADF6-EF62-4F26-A1ED-364B581CE565}"/>
              </a:ext>
            </a:extLst>
          </p:cNvPr>
          <p:cNvPicPr>
            <a:picLocks noGrp="1" noChangeAspect="1"/>
          </p:cNvPicPr>
          <p:nvPr>
            <p:ph idx="1"/>
          </p:nvPr>
        </p:nvPicPr>
        <p:blipFill>
          <a:blip r:embed="rId2"/>
          <a:stretch>
            <a:fillRect/>
          </a:stretch>
        </p:blipFill>
        <p:spPr>
          <a:xfrm>
            <a:off x="11829" y="1841501"/>
            <a:ext cx="9132172" cy="3670300"/>
          </a:xfrm>
        </p:spPr>
      </p:pic>
    </p:spTree>
    <p:extLst>
      <p:ext uri="{BB962C8B-B14F-4D97-AF65-F5344CB8AC3E}">
        <p14:creationId xmlns:p14="http://schemas.microsoft.com/office/powerpoint/2010/main" val="16183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en-US" altLang="zh-CN" sz="1800" b="1">
                <a:solidFill>
                  <a:srgbClr val="C00000"/>
                </a:solidFill>
              </a:rPr>
              <a:t>H.265</a:t>
            </a:r>
          </a:p>
          <a:p>
            <a:pPr marL="914400" lvl="2" indent="0">
              <a:buNone/>
            </a:pPr>
            <a:r>
              <a:rPr lang="zh-CN" altLang="en-US"/>
              <a:t>性能、复杂度、兼容性良好</a:t>
            </a:r>
            <a:endParaRPr lang="en-US" altLang="zh-CN"/>
          </a:p>
          <a:p>
            <a:pPr marL="914400" lvl="2" indent="0">
              <a:buNone/>
            </a:pPr>
            <a:r>
              <a:rPr lang="en-US" altLang="zh-CN"/>
              <a:t>H.26X </a:t>
            </a:r>
            <a:r>
              <a:rPr lang="zh-CN" altLang="en-US"/>
              <a:t>系列是应用最广泛的视频编码标准</a:t>
            </a:r>
          </a:p>
        </p:txBody>
      </p:sp>
      <p:grpSp>
        <p:nvGrpSpPr>
          <p:cNvPr id="5" name="组合 4">
            <a:extLst>
              <a:ext uri="{FF2B5EF4-FFF2-40B4-BE49-F238E27FC236}">
                <a16:creationId xmlns:a16="http://schemas.microsoft.com/office/drawing/2014/main" id="{E1478383-0E27-4C5A-ACB7-23D270C1CF68}"/>
              </a:ext>
            </a:extLst>
          </p:cNvPr>
          <p:cNvGrpSpPr/>
          <p:nvPr/>
        </p:nvGrpSpPr>
        <p:grpSpPr>
          <a:xfrm>
            <a:off x="355404" y="3576589"/>
            <a:ext cx="8433191" cy="1427490"/>
            <a:chOff x="703385" y="3878040"/>
            <a:chExt cx="7958294" cy="1347104"/>
          </a:xfrm>
        </p:grpSpPr>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clrChange>
                <a:clrFrom>
                  <a:srgbClr val="ECECEC"/>
                </a:clrFrom>
                <a:clrTo>
                  <a:srgbClr val="ECECEC">
                    <a:alpha val="0"/>
                  </a:srgbClr>
                </a:clrTo>
              </a:clrChange>
              <a:extLst>
                <a:ext uri="{28A0092B-C50C-407E-A947-70E740481C1C}">
                  <a14:useLocalDpi xmlns:a14="http://schemas.microsoft.com/office/drawing/2010/main" val="0"/>
                </a:ext>
              </a:extLst>
            </a:blip>
            <a:srcRect l="4570" t="14351" r="4322" b="41322"/>
            <a:stretch/>
          </p:blipFill>
          <p:spPr bwMode="auto">
            <a:xfrm>
              <a:off x="703385" y="3878040"/>
              <a:ext cx="7958294" cy="1347104"/>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624020C2-CBE7-4D95-AD03-C21492992811}"/>
                </a:ext>
              </a:extLst>
            </p:cNvPr>
            <p:cNvSpPr/>
            <p:nvPr/>
          </p:nvSpPr>
          <p:spPr>
            <a:xfrm>
              <a:off x="1701800" y="4648199"/>
              <a:ext cx="1568450"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2910627-5416-4D5C-8143-AE65C57113F1}"/>
                </a:ext>
              </a:extLst>
            </p:cNvPr>
            <p:cNvSpPr/>
            <p:nvPr/>
          </p:nvSpPr>
          <p:spPr>
            <a:xfrm>
              <a:off x="4652506" y="4648199"/>
              <a:ext cx="2021343"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99A81-67F7-4C5B-9EF6-288137455858}"/>
              </a:ext>
            </a:extLst>
          </p:cNvPr>
          <p:cNvSpPr>
            <a:spLocks noGrp="1"/>
          </p:cNvSpPr>
          <p:nvPr>
            <p:ph type="title"/>
          </p:nvPr>
        </p:nvSpPr>
        <p:spPr/>
        <p:txBody>
          <a:bodyPr>
            <a:normAutofit fontScale="90000"/>
          </a:bodyPr>
          <a:lstStyle/>
          <a:p>
            <a:r>
              <a:rPr lang="en-US" altLang="zh-CN" dirty="0"/>
              <a:t>L-BPIP </a:t>
            </a:r>
            <a:r>
              <a:rPr lang="zh-CN" altLang="en-US" dirty="0"/>
              <a:t>分块效果大图</a:t>
            </a:r>
          </a:p>
        </p:txBody>
      </p:sp>
      <p:pic>
        <p:nvPicPr>
          <p:cNvPr id="5" name="内容占位符 4">
            <a:extLst>
              <a:ext uri="{FF2B5EF4-FFF2-40B4-BE49-F238E27FC236}">
                <a16:creationId xmlns:a16="http://schemas.microsoft.com/office/drawing/2014/main" id="{6403FC10-FA41-4A33-A48B-D5A5788D7F55}"/>
              </a:ext>
            </a:extLst>
          </p:cNvPr>
          <p:cNvPicPr>
            <a:picLocks noGrp="1" noChangeAspect="1"/>
          </p:cNvPicPr>
          <p:nvPr>
            <p:ph idx="1"/>
          </p:nvPr>
        </p:nvPicPr>
        <p:blipFill>
          <a:blip r:embed="rId2"/>
          <a:stretch>
            <a:fillRect/>
          </a:stretch>
        </p:blipFill>
        <p:spPr>
          <a:xfrm>
            <a:off x="1768078" y="600075"/>
            <a:ext cx="5584032" cy="6188075"/>
          </a:xfrm>
        </p:spPr>
      </p:pic>
    </p:spTree>
    <p:extLst>
      <p:ext uri="{BB962C8B-B14F-4D97-AF65-F5344CB8AC3E}">
        <p14:creationId xmlns:p14="http://schemas.microsoft.com/office/powerpoint/2010/main" val="263538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8E867-B0D3-448A-9E4C-920BED0C2ABC}"/>
              </a:ext>
            </a:extLst>
          </p:cNvPr>
          <p:cNvSpPr>
            <a:spLocks noGrp="1"/>
          </p:cNvSpPr>
          <p:nvPr>
            <p:ph type="title"/>
          </p:nvPr>
        </p:nvSpPr>
        <p:spPr/>
        <p:txBody>
          <a:bodyPr>
            <a:normAutofit fontScale="90000"/>
          </a:bodyPr>
          <a:lstStyle/>
          <a:p>
            <a:r>
              <a:rPr lang="en-US" altLang="zh-CN" dirty="0"/>
              <a:t>QA</a:t>
            </a:r>
            <a:endParaRPr lang="zh-CN" altLang="en-US" dirty="0"/>
          </a:p>
        </p:txBody>
      </p:sp>
      <p:sp>
        <p:nvSpPr>
          <p:cNvPr id="3" name="内容占位符 2">
            <a:extLst>
              <a:ext uri="{FF2B5EF4-FFF2-40B4-BE49-F238E27FC236}">
                <a16:creationId xmlns:a16="http://schemas.microsoft.com/office/drawing/2014/main" id="{DD82379F-0D95-473D-A029-9B8AC2172FB4}"/>
              </a:ext>
            </a:extLst>
          </p:cNvPr>
          <p:cNvSpPr>
            <a:spLocks noGrp="1"/>
          </p:cNvSpPr>
          <p:nvPr>
            <p:ph idx="1"/>
          </p:nvPr>
        </p:nvSpPr>
        <p:spPr/>
        <p:txBody>
          <a:bodyPr/>
          <a:lstStyle/>
          <a:p>
            <a:r>
              <a:rPr lang="zh-CN" altLang="en-US" dirty="0"/>
              <a:t>为什么 </a:t>
            </a:r>
            <a:r>
              <a:rPr lang="en-US" altLang="zh-CN" dirty="0"/>
              <a:t>L-IP </a:t>
            </a:r>
            <a:r>
              <a:rPr lang="zh-CN" altLang="en-US" dirty="0"/>
              <a:t>算法编码时间 </a:t>
            </a:r>
            <a:r>
              <a:rPr lang="en-US" altLang="zh-CN" dirty="0"/>
              <a:t>+25% </a:t>
            </a:r>
            <a:r>
              <a:rPr lang="zh-CN" altLang="en-US" dirty="0"/>
              <a:t>但解码时间几乎不变</a:t>
            </a:r>
            <a:endParaRPr lang="en-US" altLang="zh-CN" dirty="0"/>
          </a:p>
          <a:p>
            <a:pPr lvl="1"/>
            <a:r>
              <a:rPr lang="en-US" altLang="zh-CN" dirty="0"/>
              <a:t>L-IP</a:t>
            </a:r>
            <a:r>
              <a:rPr lang="zh-CN" altLang="en-US" dirty="0"/>
              <a:t>算法变动最大的地方是哪里，是预测过程，而预测过程在编码端和解码端占的比重是不同的。在编码端，在做完整的率失真优化的情况下，对任意一个块、任意个一个尺寸层级，都要重复执行</a:t>
            </a:r>
            <a:r>
              <a:rPr lang="en-US" altLang="zh-CN" dirty="0"/>
              <a:t>35</a:t>
            </a:r>
            <a:r>
              <a:rPr lang="zh-CN" altLang="en-US" dirty="0"/>
              <a:t>次，遍历所有的预测模式找出代价最小的一种。也就是说最严重的情况下，在编码端，一个像素点会被预测</a:t>
            </a:r>
            <a:r>
              <a:rPr lang="en-US" altLang="zh-CN" dirty="0"/>
              <a:t>35*4=140</a:t>
            </a:r>
            <a:r>
              <a:rPr lang="zh-CN" altLang="en-US" dirty="0"/>
              <a:t>次，因为有</a:t>
            </a:r>
            <a:r>
              <a:rPr lang="en-US" altLang="zh-CN" dirty="0"/>
              <a:t>4</a:t>
            </a:r>
            <a:r>
              <a:rPr lang="zh-CN" altLang="en-US" dirty="0"/>
              <a:t>个尺寸层级，每一层都要试一遍所以</a:t>
            </a:r>
            <a:r>
              <a:rPr lang="en-US" altLang="zh-CN" dirty="0"/>
              <a:t>*4</a:t>
            </a:r>
            <a:r>
              <a:rPr lang="zh-CN" altLang="en-US" dirty="0"/>
              <a:t>，记住这个数字</a:t>
            </a:r>
            <a:r>
              <a:rPr lang="en-US" altLang="zh-CN" dirty="0"/>
              <a:t>35*4=140</a:t>
            </a:r>
            <a:r>
              <a:rPr lang="zh-CN" altLang="en-US" dirty="0"/>
              <a:t>。而在解码端呢，解码端当然也需要做</a:t>
            </a:r>
            <a:r>
              <a:rPr lang="en-US" altLang="zh-CN" dirty="0"/>
              <a:t>L-IP</a:t>
            </a:r>
            <a:r>
              <a:rPr lang="zh-CN" altLang="en-US" dirty="0"/>
              <a:t>预测，但是他做几次呢，解码端会从码流中收到这个块应该以怎样的尺寸怎样的预测角度去预测，他不用遍历了，他只要照着记录的信息重复</a:t>
            </a:r>
            <a:r>
              <a:rPr lang="en-US" altLang="zh-CN" dirty="0"/>
              <a:t>1</a:t>
            </a:r>
            <a:r>
              <a:rPr lang="zh-CN" altLang="en-US" dirty="0"/>
              <a:t>次预测就完事了。刚才编码是预测</a:t>
            </a:r>
            <a:r>
              <a:rPr lang="en-US" altLang="zh-CN" dirty="0"/>
              <a:t>140</a:t>
            </a:r>
            <a:r>
              <a:rPr lang="zh-CN" altLang="en-US" dirty="0"/>
              <a:t>次，现在解码是预测</a:t>
            </a:r>
            <a:r>
              <a:rPr lang="en-US" altLang="zh-CN" dirty="0"/>
              <a:t>1</a:t>
            </a:r>
            <a:r>
              <a:rPr lang="zh-CN" altLang="en-US" dirty="0"/>
              <a:t>次，预测过程的占比就是差这么大。导致最后编码时间显著增加了</a:t>
            </a:r>
            <a:r>
              <a:rPr lang="en-US" altLang="zh-CN" dirty="0"/>
              <a:t>25%</a:t>
            </a:r>
            <a:r>
              <a:rPr lang="zh-CN" altLang="en-US" dirty="0"/>
              <a:t>，而解码时间只增加了</a:t>
            </a:r>
            <a:r>
              <a:rPr lang="en-US" altLang="zh-CN" dirty="0"/>
              <a:t>3%</a:t>
            </a:r>
            <a:r>
              <a:rPr lang="zh-CN" altLang="en-US" dirty="0"/>
              <a:t>左右。</a:t>
            </a:r>
            <a:endParaRPr lang="en-US" altLang="zh-CN" dirty="0"/>
          </a:p>
          <a:p>
            <a:r>
              <a:rPr lang="zh-CN" altLang="en-US" dirty="0"/>
              <a:t>为什么是</a:t>
            </a:r>
            <a:r>
              <a:rPr lang="en-US" altLang="zh-CN" dirty="0"/>
              <a:t>L</a:t>
            </a:r>
            <a:r>
              <a:rPr lang="zh-CN" altLang="en-US" dirty="0"/>
              <a:t>形不是其他形状</a:t>
            </a:r>
            <a:endParaRPr lang="en-US" altLang="zh-CN" dirty="0"/>
          </a:p>
          <a:p>
            <a:pPr lvl="1"/>
            <a:r>
              <a:rPr lang="zh-CN" altLang="en-US" dirty="0"/>
              <a:t>其实这里有一个非常重要的因素限制了可以考虑的形状。我们回到预测这个过程，预测的基础是要有左侧和上侧的重构点作为参考值才能进行，因为所谓预测就是把参考点投影过去嘛，没有参考点投影啥呢。那这里就有个问题参考点是哪来的，显然参考点是待预测块相邻的其他块内的点嘛，那这里就会引申出一个编码顺序的问题。</a:t>
            </a:r>
            <a:r>
              <a:rPr lang="en-US" altLang="zh-CN" dirty="0"/>
              <a:t>26x</a:t>
            </a:r>
            <a:r>
              <a:rPr lang="zh-CN" altLang="en-US" dirty="0"/>
              <a:t>标准中为了尽可能的让每个块在预测的时候参考点都完整一些，使用了一种嵌套的</a:t>
            </a:r>
            <a:r>
              <a:rPr lang="en-US" altLang="zh-CN" dirty="0"/>
              <a:t>Z</a:t>
            </a:r>
            <a:r>
              <a:rPr lang="zh-CN" altLang="en-US" dirty="0"/>
              <a:t>形编码顺序，就是这样的。看到这基本上也能想到了，我要做新的分块方法，而又尽可能地不动其他模块就要想办法不破坏这种顺序结构。而</a:t>
            </a:r>
            <a:r>
              <a:rPr lang="en-US" altLang="zh-CN" dirty="0"/>
              <a:t>L</a:t>
            </a:r>
            <a:r>
              <a:rPr lang="zh-CN" altLang="en-US"/>
              <a:t>形就比较完美地能兼容原来的处理逻辑。</a:t>
            </a:r>
            <a:endParaRPr lang="zh-CN" altLang="en-US" dirty="0"/>
          </a:p>
        </p:txBody>
      </p:sp>
    </p:spTree>
    <p:extLst>
      <p:ext uri="{BB962C8B-B14F-4D97-AF65-F5344CB8AC3E}">
        <p14:creationId xmlns:p14="http://schemas.microsoft.com/office/powerpoint/2010/main" val="303374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13AF1FC-2164-4B02-92F6-B379B4B76606}"/>
              </a:ext>
            </a:extLst>
          </p:cNvPr>
          <p:cNvSpPr>
            <a:spLocks noGrp="1"/>
          </p:cNvSpPr>
          <p:nvPr>
            <p:ph type="title"/>
          </p:nvPr>
        </p:nvSpPr>
        <p:spPr/>
        <p:txBody>
          <a:bodyPr>
            <a:normAutofit fontScale="90000"/>
          </a:bodyPr>
          <a:lstStyle/>
          <a:p>
            <a:r>
              <a:rPr lang="en-US" altLang="zh-CN"/>
              <a:t>FPGA </a:t>
            </a:r>
            <a:r>
              <a:rPr lang="zh-CN" altLang="en-US"/>
              <a:t>资源使用情况</a:t>
            </a:r>
          </a:p>
        </p:txBody>
      </p:sp>
      <p:pic>
        <p:nvPicPr>
          <p:cNvPr id="7" name="内容占位符 6">
            <a:extLst>
              <a:ext uri="{FF2B5EF4-FFF2-40B4-BE49-F238E27FC236}">
                <a16:creationId xmlns:a16="http://schemas.microsoft.com/office/drawing/2014/main" id="{6BFDF1A6-285F-4F05-AF03-332825C65E47}"/>
              </a:ext>
            </a:extLst>
          </p:cNvPr>
          <p:cNvPicPr>
            <a:picLocks noGrp="1" noChangeAspect="1"/>
          </p:cNvPicPr>
          <p:nvPr>
            <p:ph idx="1"/>
          </p:nvPr>
        </p:nvPicPr>
        <p:blipFill>
          <a:blip r:embed="rId2"/>
          <a:stretch>
            <a:fillRect/>
          </a:stretch>
        </p:blipFill>
        <p:spPr>
          <a:xfrm>
            <a:off x="3101308" y="600075"/>
            <a:ext cx="2917571" cy="6188075"/>
          </a:xfrm>
        </p:spPr>
      </p:pic>
    </p:spTree>
    <p:extLst>
      <p:ext uri="{BB962C8B-B14F-4D97-AF65-F5344CB8AC3E}">
        <p14:creationId xmlns:p14="http://schemas.microsoft.com/office/powerpoint/2010/main" val="1980882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00492" y="2768771"/>
            <a:ext cx="3543015" cy="4089229"/>
          </a:xfrm>
          <a:prstGeom prst="rect">
            <a:avLst/>
          </a:prstGeom>
        </p:spPr>
      </p:pic>
    </p:spTree>
    <p:extLst>
      <p:ext uri="{BB962C8B-B14F-4D97-AF65-F5344CB8AC3E}">
        <p14:creationId xmlns:p14="http://schemas.microsoft.com/office/powerpoint/2010/main" val="157233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100" y="3114413"/>
            <a:ext cx="8051800" cy="3143511"/>
          </a:xfrm>
          <a:prstGeom prst="rect">
            <a:avLst/>
          </a:prstGeom>
        </p:spPr>
      </p:pic>
    </p:spTree>
    <p:extLst>
      <p:ext uri="{BB962C8B-B14F-4D97-AF65-F5344CB8AC3E}">
        <p14:creationId xmlns:p14="http://schemas.microsoft.com/office/powerpoint/2010/main" val="770488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grpSp>
        <p:nvGrpSpPr>
          <p:cNvPr id="4" name="组合 3">
            <a:extLst>
              <a:ext uri="{FF2B5EF4-FFF2-40B4-BE49-F238E27FC236}">
                <a16:creationId xmlns:a16="http://schemas.microsoft.com/office/drawing/2014/main" id="{47DA7FB1-565A-4932-8515-FA2EB9A41B91}"/>
              </a:ext>
            </a:extLst>
          </p:cNvPr>
          <p:cNvGrpSpPr/>
          <p:nvPr/>
        </p:nvGrpSpPr>
        <p:grpSpPr>
          <a:xfrm>
            <a:off x="143196" y="2505516"/>
            <a:ext cx="8681261" cy="3533333"/>
            <a:chOff x="143196" y="2505516"/>
            <a:chExt cx="8681261" cy="3533333"/>
          </a:xfrm>
        </p:grpSpPr>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196" y="2943418"/>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6362" y="2505516"/>
              <a:ext cx="4238095" cy="3533333"/>
            </a:xfrm>
            <a:prstGeom prst="rect">
              <a:avLst/>
            </a:prstGeom>
          </p:spPr>
        </p:pic>
      </p:grpSp>
    </p:spTree>
    <p:extLst>
      <p:ext uri="{BB962C8B-B14F-4D97-AF65-F5344CB8AC3E}">
        <p14:creationId xmlns:p14="http://schemas.microsoft.com/office/powerpoint/2010/main" val="283719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1634458" y="2835815"/>
            <a:ext cx="5875084" cy="3422109"/>
          </a:xfrm>
          <a:prstGeom prst="rect">
            <a:avLst/>
          </a:prstGeom>
        </p:spPr>
      </p:pic>
    </p:spTree>
    <p:extLst>
      <p:ext uri="{BB962C8B-B14F-4D97-AF65-F5344CB8AC3E}">
        <p14:creationId xmlns:p14="http://schemas.microsoft.com/office/powerpoint/2010/main" val="42793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grpSp>
        <p:nvGrpSpPr>
          <p:cNvPr id="4" name="组合 3">
            <a:extLst>
              <a:ext uri="{FF2B5EF4-FFF2-40B4-BE49-F238E27FC236}">
                <a16:creationId xmlns:a16="http://schemas.microsoft.com/office/drawing/2014/main" id="{85884FDF-C852-48D7-83E5-94D4D9A41A55}"/>
              </a:ext>
            </a:extLst>
          </p:cNvPr>
          <p:cNvGrpSpPr/>
          <p:nvPr/>
        </p:nvGrpSpPr>
        <p:grpSpPr>
          <a:xfrm>
            <a:off x="-1" y="3642479"/>
            <a:ext cx="9144000" cy="2203600"/>
            <a:chOff x="-1" y="3642479"/>
            <a:chExt cx="9144000" cy="2203600"/>
          </a:xfrm>
        </p:grpSpPr>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1" y="3642783"/>
              <a:ext cx="3302616" cy="220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291" y="3642479"/>
              <a:ext cx="3779708" cy="2202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3558773" y="3643842"/>
              <a:ext cx="1549361" cy="220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研究背景、意义</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关键帧仅使用帧内编码，间接整个编码序列</a:t>
            </a:r>
          </a:p>
        </p:txBody>
      </p:sp>
      <p:grpSp>
        <p:nvGrpSpPr>
          <p:cNvPr id="11" name="组合 10">
            <a:extLst>
              <a:ext uri="{FF2B5EF4-FFF2-40B4-BE49-F238E27FC236}">
                <a16:creationId xmlns:a16="http://schemas.microsoft.com/office/drawing/2014/main" id="{6A72E6AB-FCF3-4996-B28E-66489DBE3888}"/>
              </a:ext>
            </a:extLst>
          </p:cNvPr>
          <p:cNvGrpSpPr/>
          <p:nvPr/>
        </p:nvGrpSpPr>
        <p:grpSpPr>
          <a:xfrm>
            <a:off x="633284" y="3255666"/>
            <a:ext cx="7877431" cy="3002258"/>
            <a:chOff x="1132369" y="3310266"/>
            <a:chExt cx="6869191" cy="2617996"/>
          </a:xfrm>
        </p:grpSpPr>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3512"/>
            <a:stretch/>
          </p:blipFill>
          <p:spPr bwMode="auto">
            <a:xfrm>
              <a:off x="2631480" y="3310266"/>
              <a:ext cx="5370080" cy="120390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2016993" y="3788103"/>
              <a:ext cx="614487"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1132370" y="3529064"/>
              <a:ext cx="1035945" cy="345315"/>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9" name="文本框 8">
              <a:extLst>
                <a:ext uri="{FF2B5EF4-FFF2-40B4-BE49-F238E27FC236}">
                  <a16:creationId xmlns:a16="http://schemas.microsoft.com/office/drawing/2014/main" id="{14E3376A-A0A5-4EC5-AFFE-B1A2FC713CE9}"/>
                </a:ext>
              </a:extLst>
            </p:cNvPr>
            <p:cNvSpPr txBox="1"/>
            <p:nvPr/>
          </p:nvSpPr>
          <p:spPr>
            <a:xfrm>
              <a:off x="1132369" y="4514168"/>
              <a:ext cx="1035945" cy="60430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pic>
          <p:nvPicPr>
            <p:cNvPr id="12" name="Picture 2" descr="视频帧名词解释- WebRTC 学习指南">
              <a:extLst>
                <a:ext uri="{FF2B5EF4-FFF2-40B4-BE49-F238E27FC236}">
                  <a16:creationId xmlns:a16="http://schemas.microsoft.com/office/drawing/2014/main" id="{028B1C06-7833-40AE-8DF2-40F0D8A0C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2850" b="10662"/>
            <a:stretch/>
          </p:blipFill>
          <p:spPr bwMode="auto">
            <a:xfrm>
              <a:off x="2631480" y="4724359"/>
              <a:ext cx="5370080" cy="1203903"/>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77975200-C4B2-44F8-BAC8-FAD8837223AC}"/>
                </a:ext>
              </a:extLst>
            </p:cNvPr>
            <p:cNvSpPr/>
            <p:nvPr/>
          </p:nvSpPr>
          <p:spPr>
            <a:xfrm rot="1305486">
              <a:off x="2042203" y="4773669"/>
              <a:ext cx="923984"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10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2. </a:t>
            </a:r>
            <a:r>
              <a:rPr lang="zh-CN" altLang="en-US"/>
              <a:t>研究现状</a:t>
            </a:r>
          </a:p>
        </p:txBody>
      </p:sp>
    </p:spTree>
    <p:extLst>
      <p:ext uri="{BB962C8B-B14F-4D97-AF65-F5344CB8AC3E}">
        <p14:creationId xmlns:p14="http://schemas.microsoft.com/office/powerpoint/2010/main" val="14872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sz="1600"/>
              <a:t>TCSVT. Lossless image and intra-frame compression with integer-to-integer DST</a:t>
            </a:r>
          </a:p>
          <a:p>
            <a:pPr lvl="1"/>
            <a:r>
              <a:rPr lang="zh-CN" altLang="en-US"/>
              <a:t>改进无损帧内编码的“变换”过程</a:t>
            </a:r>
            <a:endParaRPr lang="en-US" altLang="zh-CN"/>
          </a:p>
          <a:p>
            <a:pPr lvl="1"/>
            <a:endParaRPr lang="en-US" altLang="zh-CN"/>
          </a:p>
          <a:p>
            <a:r>
              <a:rPr lang="en-US" altLang="zh-CN" sz="1600"/>
              <a:t>ICIP. A fast lossless implementation of the intra subpartition mode for VVC </a:t>
            </a:r>
          </a:p>
          <a:p>
            <a:pPr lvl="1"/>
            <a:r>
              <a:rPr lang="zh-CN" altLang="en-US"/>
              <a:t>无损帧内编码的快速编码块划分</a:t>
            </a:r>
            <a:endParaRPr lang="en-US" altLang="zh-CN"/>
          </a:p>
          <a:p>
            <a:pPr lvl="1"/>
            <a:endParaRPr lang="zh-CN" altLang="en-US"/>
          </a:p>
          <a:p>
            <a:r>
              <a:rPr lang="en-US" altLang="zh-CN" sz="1600"/>
              <a:t>TIP. Piecewise mapping in HEVC lossless intra-prediction coding</a:t>
            </a:r>
          </a:p>
          <a:p>
            <a:pPr lvl="1"/>
            <a:r>
              <a:rPr lang="zh-CN" altLang="en-US"/>
              <a:t>通过映射降低无损帧内编码的系数能量</a:t>
            </a:r>
            <a:endParaRPr lang="en-US" altLang="zh-CN"/>
          </a:p>
          <a:p>
            <a:pPr lvl="1"/>
            <a:endParaRPr lang="zh-CN" altLang="en-US"/>
          </a:p>
          <a:p>
            <a:r>
              <a:rPr lang="en-US" altLang="zh-CN" sz="1600"/>
              <a:t>TCSVT. A low-complexity embedded compression codec design with rate control for high-definition video</a:t>
            </a:r>
          </a:p>
          <a:p>
            <a:pPr lvl="1"/>
            <a:r>
              <a:rPr lang="zh-CN" altLang="en-US"/>
              <a:t>嵌入式低功耗帧内视频编码器</a:t>
            </a:r>
          </a:p>
          <a:p>
            <a:pPr lvl="1"/>
            <a:endParaRPr lang="zh-CN" altLang="en-US" dirty="0"/>
          </a:p>
        </p:txBody>
      </p:sp>
    </p:spTree>
    <p:extLst>
      <p:ext uri="{BB962C8B-B14F-4D97-AF65-F5344CB8AC3E}">
        <p14:creationId xmlns:p14="http://schemas.microsoft.com/office/powerpoint/2010/main" val="15268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3. </a:t>
            </a:r>
            <a:r>
              <a:rPr lang="zh-CN" altLang="en-US"/>
              <a:t>课题主要工作</a:t>
            </a:r>
          </a:p>
        </p:txBody>
      </p:sp>
    </p:spTree>
    <p:extLst>
      <p:ext uri="{BB962C8B-B14F-4D97-AF65-F5344CB8AC3E}">
        <p14:creationId xmlns:p14="http://schemas.microsoft.com/office/powerpoint/2010/main" val="25403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2232CA5-AE72-4690-BF3D-1776093F1724}"/>
              </a:ext>
            </a:extLst>
          </p:cNvPr>
          <p:cNvSpPr>
            <a:spLocks noGrp="1"/>
          </p:cNvSpPr>
          <p:nvPr>
            <p:ph type="body" idx="1"/>
          </p:nvPr>
        </p:nvSpPr>
        <p:spPr/>
        <p:txBody>
          <a:bodyPr/>
          <a:lstStyle/>
          <a:p>
            <a:r>
              <a:rPr lang="zh-CN" altLang="en-US" sz="2400" b="1"/>
              <a:t>软件算法创新</a:t>
            </a:r>
            <a:endParaRPr lang="en-US" altLang="zh-CN" sz="2400" b="1"/>
          </a:p>
        </p:txBody>
      </p:sp>
      <p:sp>
        <p:nvSpPr>
          <p:cNvPr id="3" name="内容占位符 2">
            <a:extLst>
              <a:ext uri="{FF2B5EF4-FFF2-40B4-BE49-F238E27FC236}">
                <a16:creationId xmlns:a16="http://schemas.microsoft.com/office/drawing/2014/main" id="{9E533BF2-151D-4464-A32E-F0C272C3B6AA}"/>
              </a:ext>
            </a:extLst>
          </p:cNvPr>
          <p:cNvSpPr>
            <a:spLocks noGrp="1"/>
          </p:cNvSpPr>
          <p:nvPr>
            <p:ph sz="half" idx="2"/>
          </p:nvPr>
        </p:nvSpPr>
        <p:spPr/>
        <p:txBody>
          <a:bodyPr>
            <a:normAutofit/>
          </a:bodyPr>
          <a:lstStyle/>
          <a:p>
            <a:r>
              <a:rPr lang="en-US" altLang="zh-CN"/>
              <a:t>L</a:t>
            </a:r>
            <a:r>
              <a:rPr lang="zh-CN" altLang="en-US"/>
              <a:t>形迭代预测算法 </a:t>
            </a:r>
            <a:r>
              <a:rPr lang="en-US" altLang="zh-CN"/>
              <a:t>(L-IP)</a:t>
            </a:r>
          </a:p>
          <a:p>
            <a:pPr marL="457200" lvl="1" indent="0">
              <a:buNone/>
            </a:pPr>
            <a:r>
              <a:rPr lang="en-US" altLang="zh-CN" sz="1400"/>
              <a:t>L</a:t>
            </a:r>
            <a:r>
              <a:rPr lang="zh-CN" altLang="en-US" sz="1400"/>
              <a:t>形迭代预测，提高预测精度</a:t>
            </a:r>
            <a:endParaRPr lang="en-US" altLang="zh-CN" sz="1400"/>
          </a:p>
          <a:p>
            <a:r>
              <a:rPr lang="en-US" altLang="zh-CN"/>
              <a:t>L</a:t>
            </a:r>
            <a:r>
              <a:rPr lang="zh-CN" altLang="en-US"/>
              <a:t>形编码块划分算法 </a:t>
            </a:r>
            <a:r>
              <a:rPr lang="en-US" altLang="zh-CN"/>
              <a:t>(L-BP)</a:t>
            </a:r>
            <a:endParaRPr lang="en-US" altLang="zh-CN" dirty="0"/>
          </a:p>
          <a:p>
            <a:pPr marL="457200" lvl="1" indent="0">
              <a:buNone/>
            </a:pPr>
            <a:r>
              <a:rPr lang="en-US" altLang="zh-CN" sz="1400"/>
              <a:t>L</a:t>
            </a:r>
            <a:r>
              <a:rPr lang="zh-CN" altLang="en-US" sz="1400"/>
              <a:t>形编码块划分，分块更加灵活</a:t>
            </a:r>
            <a:endParaRPr lang="en-US" altLang="zh-CN" sz="1400"/>
          </a:p>
          <a:p>
            <a:r>
              <a:rPr lang="zh-CN" altLang="en-US"/>
              <a:t>残差中值边缘检测算法 </a:t>
            </a:r>
            <a:r>
              <a:rPr lang="en-US" altLang="zh-CN"/>
              <a:t>(R-MED)</a:t>
            </a:r>
          </a:p>
          <a:p>
            <a:pPr marL="457200" lvl="1" indent="0">
              <a:buNone/>
            </a:pPr>
            <a:r>
              <a:rPr lang="zh-CN" altLang="en-US" sz="1400"/>
              <a:t>利用边缘检测，降低残差能量</a:t>
            </a:r>
            <a:endParaRPr lang="en-US" altLang="zh-CN" sz="1400"/>
          </a:p>
          <a:p>
            <a:r>
              <a:rPr lang="zh-CN" altLang="en-US"/>
              <a:t>联合算法 </a:t>
            </a:r>
            <a:r>
              <a:rPr lang="en-US" altLang="zh-CN"/>
              <a:t>(L-BPIP)</a:t>
            </a:r>
            <a:endParaRPr lang="en-US" altLang="zh-CN" sz="1400" dirty="0"/>
          </a:p>
        </p:txBody>
      </p:sp>
      <p:sp>
        <p:nvSpPr>
          <p:cNvPr id="8" name="文本占位符 7">
            <a:extLst>
              <a:ext uri="{FF2B5EF4-FFF2-40B4-BE49-F238E27FC236}">
                <a16:creationId xmlns:a16="http://schemas.microsoft.com/office/drawing/2014/main" id="{FDC97D9C-D8D5-4B79-9DB6-B081F86D6C79}"/>
              </a:ext>
            </a:extLst>
          </p:cNvPr>
          <p:cNvSpPr>
            <a:spLocks noGrp="1"/>
          </p:cNvSpPr>
          <p:nvPr>
            <p:ph type="body" sz="quarter" idx="3"/>
          </p:nvPr>
        </p:nvSpPr>
        <p:spPr/>
        <p:txBody>
          <a:bodyPr/>
          <a:lstStyle/>
          <a:p>
            <a:r>
              <a:rPr lang="zh-CN" altLang="en-US" sz="2400" b="1"/>
              <a:t>硬件实现</a:t>
            </a:r>
            <a:endParaRPr lang="en-US" altLang="zh-CN" sz="2400" b="1"/>
          </a:p>
        </p:txBody>
      </p:sp>
      <p:sp>
        <p:nvSpPr>
          <p:cNvPr id="9" name="内容占位符 8">
            <a:extLst>
              <a:ext uri="{FF2B5EF4-FFF2-40B4-BE49-F238E27FC236}">
                <a16:creationId xmlns:a16="http://schemas.microsoft.com/office/drawing/2014/main" id="{D90E5C8D-12DC-4148-813A-80A6D49AA74D}"/>
              </a:ext>
            </a:extLst>
          </p:cNvPr>
          <p:cNvSpPr>
            <a:spLocks noGrp="1"/>
          </p:cNvSpPr>
          <p:nvPr>
            <p:ph sz="quarter" idx="4"/>
          </p:nvPr>
        </p:nvSpPr>
        <p:spPr/>
        <p:txBody>
          <a:bodyPr/>
          <a:lstStyle/>
          <a:p>
            <a:r>
              <a:rPr lang="en-US" altLang="zh-CN"/>
              <a:t>H.265 </a:t>
            </a:r>
            <a:r>
              <a:rPr lang="zh-CN" altLang="en-US"/>
              <a:t>硬件编码器</a:t>
            </a:r>
            <a:endParaRPr lang="en-US" altLang="zh-CN"/>
          </a:p>
          <a:p>
            <a:pPr marL="457200" lvl="1" indent="0">
              <a:buNone/>
            </a:pPr>
            <a:r>
              <a:rPr lang="zh-CN" altLang="en-US" sz="1400"/>
              <a:t>将所提算法硬件实现</a:t>
            </a:r>
            <a:endParaRPr lang="en-US" altLang="zh-CN" sz="1400"/>
          </a:p>
          <a:p>
            <a:r>
              <a:rPr lang="en-US" altLang="zh-CN"/>
              <a:t>FPGA </a:t>
            </a:r>
            <a:r>
              <a:rPr lang="zh-CN" altLang="en-US"/>
              <a:t>原型验证平台</a:t>
            </a:r>
            <a:endParaRPr lang="en-US" altLang="zh-CN"/>
          </a:p>
          <a:p>
            <a:pPr marL="457200" lvl="1" indent="0">
              <a:buNone/>
            </a:pPr>
            <a:r>
              <a:rPr lang="zh-CN" altLang="en-US" sz="1400"/>
              <a:t>将编码器映射到 </a:t>
            </a:r>
            <a:r>
              <a:rPr lang="en-US" altLang="zh-CN" sz="1400"/>
              <a:t>FPGA</a:t>
            </a:r>
          </a:p>
          <a:p>
            <a:pPr marL="457200" lvl="1" indent="0">
              <a:buNone/>
            </a:pPr>
            <a:r>
              <a:rPr lang="zh-CN" altLang="en-US" sz="1400"/>
              <a:t>实时编码验证</a:t>
            </a:r>
            <a:endParaRPr lang="en-US" altLang="zh-CN" sz="1400"/>
          </a:p>
          <a:p>
            <a:endParaRPr lang="zh-CN" altLang="en-US"/>
          </a:p>
        </p:txBody>
      </p:sp>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Tree>
    <p:extLst>
      <p:ext uri="{BB962C8B-B14F-4D97-AF65-F5344CB8AC3E}">
        <p14:creationId xmlns:p14="http://schemas.microsoft.com/office/powerpoint/2010/main" val="91702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3|1.1|1.8|0.6|1.1"/>
</p:tagLst>
</file>

<file path=ppt/tags/tag2.xml><?xml version="1.0" encoding="utf-8"?>
<p:tagLst xmlns:a="http://schemas.openxmlformats.org/drawingml/2006/main" xmlns:r="http://schemas.openxmlformats.org/officeDocument/2006/relationships" xmlns:p="http://schemas.openxmlformats.org/presentationml/2006/main">
  <p:tag name="TIMING" val="|30.3|7.4|7.3|0.9|0.8|0.9|1.3|14.9|0.7"/>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1817</TotalTime>
  <Words>6450</Words>
  <Application>Microsoft Office PowerPoint</Application>
  <PresentationFormat>全屏显示(4:3)</PresentationFormat>
  <Paragraphs>569</Paragraphs>
  <Slides>36</Slides>
  <Notes>31</Notes>
  <HiddenSlides>9</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Wingdings 3</vt:lpstr>
      <vt:lpstr>微软雅黑</vt:lpstr>
      <vt:lpstr>Century Gothic</vt:lpstr>
      <vt:lpstr>Sarasa Fixed SC</vt:lpstr>
      <vt:lpstr>等线</vt:lpstr>
      <vt:lpstr>丝状</vt:lpstr>
      <vt:lpstr>H.265 无损帧内编码算法优化及硬件实现</vt:lpstr>
      <vt:lpstr>1. 研究背景、意义</vt:lpstr>
      <vt:lpstr>研究背景、意义</vt:lpstr>
      <vt:lpstr>研究背景、意义</vt:lpstr>
      <vt:lpstr>研究背景、意义</vt:lpstr>
      <vt:lpstr>2. 研究现状</vt:lpstr>
      <vt:lpstr>研究现状</vt:lpstr>
      <vt:lpstr>3. 课题主要工作</vt:lpstr>
      <vt:lpstr>主要工作</vt:lpstr>
      <vt:lpstr>算法1 L形迭代预测</vt:lpstr>
      <vt:lpstr>算法1 L形迭代预测</vt:lpstr>
      <vt:lpstr>算法1 L形迭代预测</vt:lpstr>
      <vt:lpstr>算法1 L形迭代预测</vt:lpstr>
      <vt:lpstr>算法2 L形编码块划分</vt:lpstr>
      <vt:lpstr>算法2 L形编码块划分</vt:lpstr>
      <vt:lpstr>算法2 L形编码块划分</vt:lpstr>
      <vt:lpstr>算法2 L形编码块划分</vt:lpstr>
      <vt:lpstr>算法3 残差中值边缘检测</vt:lpstr>
      <vt:lpstr>算法3 残差中值边缘检测</vt:lpstr>
      <vt:lpstr>算法3 残差中值边缘检测</vt:lpstr>
      <vt:lpstr>算法3 残差中值边缘检测</vt:lpstr>
      <vt:lpstr>算法4 联合算法 </vt:lpstr>
      <vt:lpstr>4. 成果展示</vt:lpstr>
      <vt:lpstr>Demo</vt:lpstr>
      <vt:lpstr>Demo</vt:lpstr>
      <vt:lpstr>答辩学生发表的学术论文</vt:lpstr>
      <vt:lpstr>谢谢！</vt:lpstr>
      <vt:lpstr>顶会顶刊无损帧内编码优化程度统计</vt:lpstr>
      <vt:lpstr>L-BP 块划分6选1</vt:lpstr>
      <vt:lpstr>L-BPIP 分块效果大图</vt:lpstr>
      <vt:lpstr>QA</vt:lpstr>
      <vt:lpstr>FPGA 资源使用情况</vt:lpstr>
      <vt:lpstr>研究现状</vt:lpstr>
      <vt:lpstr>研究现状</vt:lpstr>
      <vt:lpstr>研究现状</vt:lpstr>
      <vt:lpstr>研究现状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321</cp:revision>
  <dcterms:created xsi:type="dcterms:W3CDTF">2021-03-08T05:27:07Z</dcterms:created>
  <dcterms:modified xsi:type="dcterms:W3CDTF">2021-06-17T02:19:35Z</dcterms:modified>
</cp:coreProperties>
</file>